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76" r:id="rId3"/>
    <p:sldId id="257" r:id="rId4"/>
    <p:sldId id="264" r:id="rId5"/>
    <p:sldId id="258" r:id="rId6"/>
    <p:sldId id="259" r:id="rId7"/>
    <p:sldId id="260" r:id="rId8"/>
    <p:sldId id="261" r:id="rId9"/>
    <p:sldId id="298" r:id="rId10"/>
    <p:sldId id="262" r:id="rId11"/>
    <p:sldId id="295" r:id="rId12"/>
    <p:sldId id="265" r:id="rId13"/>
    <p:sldId id="301" r:id="rId14"/>
    <p:sldId id="266" r:id="rId15"/>
    <p:sldId id="299" r:id="rId16"/>
    <p:sldId id="300" r:id="rId17"/>
    <p:sldId id="267" r:id="rId18"/>
    <p:sldId id="268" r:id="rId19"/>
    <p:sldId id="269" r:id="rId20"/>
    <p:sldId id="270" r:id="rId21"/>
    <p:sldId id="271" r:id="rId22"/>
    <p:sldId id="272" r:id="rId23"/>
    <p:sldId id="273" r:id="rId24"/>
    <p:sldId id="275" r:id="rId25"/>
    <p:sldId id="274" r:id="rId26"/>
    <p:sldId id="279" r:id="rId27"/>
    <p:sldId id="280" r:id="rId28"/>
    <p:sldId id="281" r:id="rId29"/>
    <p:sldId id="282" r:id="rId30"/>
    <p:sldId id="297" r:id="rId31"/>
    <p:sldId id="283" r:id="rId32"/>
    <p:sldId id="284" r:id="rId33"/>
    <p:sldId id="285" r:id="rId34"/>
    <p:sldId id="286" r:id="rId35"/>
    <p:sldId id="287" r:id="rId36"/>
    <p:sldId id="288" r:id="rId37"/>
    <p:sldId id="289" r:id="rId38"/>
    <p:sldId id="290" r:id="rId39"/>
    <p:sldId id="291" r:id="rId40"/>
    <p:sldId id="293" r:id="rId41"/>
    <p:sldId id="292" r:id="rId42"/>
    <p:sldId id="294" r:id="rId43"/>
    <p:sldId id="296"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B51C08-2A81-4D55-A14F-569E6C4FE6DE}" type="datetimeFigureOut">
              <a:rPr lang="en-US" smtClean="0"/>
              <a:pPr/>
              <a:t>8/6/2022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6C487-145C-4F41-94EC-F27F34B5A0B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31"/>
          <p:cNvSpPr>
            <a:spLocks noGrp="1" noChangeArrowheads="1"/>
          </p:cNvSpPr>
          <p:nvPr>
            <p:ph type="sldNum" sz="quarter"/>
          </p:nvPr>
        </p:nvSpPr>
        <p:spPr>
          <a:noFill/>
        </p:spPr>
        <p:txBody>
          <a:bodyPr/>
          <a:lstStyle/>
          <a:p>
            <a:fld id="{43621A64-716B-43E5-B999-18BE820B2D52}" type="slidenum">
              <a:rPr lang="en-US" smtClean="0"/>
              <a:pPr/>
              <a:t>14</a:t>
            </a:fld>
            <a:endParaRPr lang="en-US" smtClean="0"/>
          </a:p>
        </p:txBody>
      </p:sp>
      <p:sp>
        <p:nvSpPr>
          <p:cNvPr id="96259" name="Rectangle 1"/>
          <p:cNvSpPr>
            <a:spLocks noGrp="1" noRot="1" noChangeAspect="1" noChangeArrowheads="1" noTextEdit="1"/>
          </p:cNvSpPr>
          <p:nvPr>
            <p:ph type="sldImg"/>
          </p:nvPr>
        </p:nvSpPr>
        <p:spPr>
          <a:xfrm>
            <a:off x="1149350" y="685800"/>
            <a:ext cx="4527550" cy="3397250"/>
          </a:xfrm>
          <a:solidFill>
            <a:srgbClr val="FFFFFF"/>
          </a:solidFill>
          <a:ln/>
        </p:spPr>
      </p:sp>
      <p:sp>
        <p:nvSpPr>
          <p:cNvPr id="96260" name="Rectangle 2"/>
          <p:cNvSpPr>
            <a:spLocks noGrp="1" noChangeArrowheads="1"/>
          </p:cNvSpPr>
          <p:nvPr>
            <p:ph type="body" idx="1"/>
          </p:nvPr>
        </p:nvSpPr>
        <p:spPr>
          <a:xfrm>
            <a:off x="686099" y="4343703"/>
            <a:ext cx="5450086" cy="4077607"/>
          </a:xfrm>
          <a:noFill/>
          <a:ln/>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31"/>
          <p:cNvSpPr>
            <a:spLocks noGrp="1" noChangeArrowheads="1"/>
          </p:cNvSpPr>
          <p:nvPr>
            <p:ph type="sldNum" sz="quarter"/>
          </p:nvPr>
        </p:nvSpPr>
        <p:spPr>
          <a:noFill/>
        </p:spPr>
        <p:txBody>
          <a:bodyPr/>
          <a:lstStyle/>
          <a:p>
            <a:fld id="{C8475CBF-71FC-4CC1-AE0B-10BA6335A241}" type="slidenum">
              <a:rPr lang="en-US" smtClean="0"/>
              <a:pPr/>
              <a:t>25</a:t>
            </a:fld>
            <a:endParaRPr lang="en-US" smtClean="0"/>
          </a:p>
        </p:txBody>
      </p:sp>
      <p:sp>
        <p:nvSpPr>
          <p:cNvPr id="104451" name="Rectangle 1"/>
          <p:cNvSpPr>
            <a:spLocks noGrp="1" noRot="1" noChangeAspect="1" noChangeArrowheads="1" noTextEdit="1"/>
          </p:cNvSpPr>
          <p:nvPr>
            <p:ph type="sldImg"/>
          </p:nvPr>
        </p:nvSpPr>
        <p:spPr>
          <a:xfrm>
            <a:off x="1149350" y="685800"/>
            <a:ext cx="4524375" cy="3394075"/>
          </a:xfrm>
          <a:solidFill>
            <a:srgbClr val="FFFFFF"/>
          </a:solidFill>
          <a:ln/>
        </p:spPr>
      </p:sp>
      <p:sp>
        <p:nvSpPr>
          <p:cNvPr id="104452" name="Rectangle 2"/>
          <p:cNvSpPr>
            <a:spLocks noGrp="1" noChangeArrowheads="1"/>
          </p:cNvSpPr>
          <p:nvPr>
            <p:ph type="body" idx="1"/>
          </p:nvPr>
        </p:nvSpPr>
        <p:spPr>
          <a:xfrm>
            <a:off x="686099" y="4343703"/>
            <a:ext cx="5450086" cy="4077607"/>
          </a:xfrm>
          <a:noFill/>
          <a:ln/>
        </p:spPr>
        <p:txBody>
          <a:bodyPr wrap="none" anchor="ct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31"/>
          <p:cNvSpPr>
            <a:spLocks noGrp="1" noChangeArrowheads="1"/>
          </p:cNvSpPr>
          <p:nvPr>
            <p:ph type="sldNum" sz="quarter"/>
          </p:nvPr>
        </p:nvSpPr>
        <p:spPr>
          <a:noFill/>
        </p:spPr>
        <p:txBody>
          <a:bodyPr/>
          <a:lstStyle/>
          <a:p>
            <a:fld id="{03467D92-126D-49E8-A35B-F4EEAC4DFB55}" type="slidenum">
              <a:rPr lang="en-US" smtClean="0"/>
              <a:pPr/>
              <a:t>17</a:t>
            </a:fld>
            <a:endParaRPr lang="en-US" smtClean="0"/>
          </a:p>
        </p:txBody>
      </p:sp>
      <p:sp>
        <p:nvSpPr>
          <p:cNvPr id="97283" name="Rectangle 1"/>
          <p:cNvSpPr>
            <a:spLocks noGrp="1" noRot="1" noChangeAspect="1" noChangeArrowheads="1" noTextEdit="1"/>
          </p:cNvSpPr>
          <p:nvPr>
            <p:ph type="sldImg"/>
          </p:nvPr>
        </p:nvSpPr>
        <p:spPr>
          <a:xfrm>
            <a:off x="1149350" y="685800"/>
            <a:ext cx="4525963" cy="3395663"/>
          </a:xfrm>
          <a:solidFill>
            <a:srgbClr val="FFFFFF"/>
          </a:solidFill>
          <a:ln/>
        </p:spPr>
      </p:sp>
      <p:sp>
        <p:nvSpPr>
          <p:cNvPr id="97284" name="Rectangle 2"/>
          <p:cNvSpPr>
            <a:spLocks noGrp="1" noChangeArrowheads="1"/>
          </p:cNvSpPr>
          <p:nvPr>
            <p:ph type="body" idx="1"/>
          </p:nvPr>
        </p:nvSpPr>
        <p:spPr>
          <a:xfrm>
            <a:off x="686099" y="4343703"/>
            <a:ext cx="5450086" cy="4077607"/>
          </a:xfrm>
          <a:noFill/>
          <a:ln/>
        </p:spPr>
        <p:txBody>
          <a:bodyPr wrap="none" anchor="ct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31"/>
          <p:cNvSpPr>
            <a:spLocks noGrp="1" noChangeArrowheads="1"/>
          </p:cNvSpPr>
          <p:nvPr>
            <p:ph type="sldNum" sz="quarter"/>
          </p:nvPr>
        </p:nvSpPr>
        <p:spPr>
          <a:noFill/>
        </p:spPr>
        <p:txBody>
          <a:bodyPr/>
          <a:lstStyle/>
          <a:p>
            <a:fld id="{8E5D719D-1F05-4A9E-BB54-7A62D4394B8A}" type="slidenum">
              <a:rPr lang="en-US" smtClean="0"/>
              <a:pPr/>
              <a:t>18</a:t>
            </a:fld>
            <a:endParaRPr lang="en-US" smtClean="0"/>
          </a:p>
        </p:txBody>
      </p:sp>
      <p:sp>
        <p:nvSpPr>
          <p:cNvPr id="98307" name="Rectangle 1"/>
          <p:cNvSpPr>
            <a:spLocks noGrp="1" noRot="1" noChangeAspect="1" noChangeArrowheads="1" noTextEdit="1"/>
          </p:cNvSpPr>
          <p:nvPr>
            <p:ph type="sldImg"/>
          </p:nvPr>
        </p:nvSpPr>
        <p:spPr>
          <a:xfrm>
            <a:off x="1149350" y="685800"/>
            <a:ext cx="4522788" cy="3394075"/>
          </a:xfrm>
          <a:solidFill>
            <a:srgbClr val="FFFFFF"/>
          </a:solidFill>
          <a:ln/>
        </p:spPr>
      </p:sp>
      <p:sp>
        <p:nvSpPr>
          <p:cNvPr id="98308" name="Rectangle 2"/>
          <p:cNvSpPr>
            <a:spLocks noGrp="1" noChangeArrowheads="1"/>
          </p:cNvSpPr>
          <p:nvPr>
            <p:ph type="body" idx="1"/>
          </p:nvPr>
        </p:nvSpPr>
        <p:spPr>
          <a:xfrm>
            <a:off x="686099" y="4343703"/>
            <a:ext cx="5450086" cy="3992940"/>
          </a:xfrm>
          <a:noFill/>
          <a:ln/>
        </p:spPr>
        <p:txBody>
          <a:bodyPr wrap="none" anchor="ct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31"/>
          <p:cNvSpPr>
            <a:spLocks noGrp="1" noChangeArrowheads="1"/>
          </p:cNvSpPr>
          <p:nvPr>
            <p:ph type="sldNum" sz="quarter"/>
          </p:nvPr>
        </p:nvSpPr>
        <p:spPr>
          <a:noFill/>
        </p:spPr>
        <p:txBody>
          <a:bodyPr/>
          <a:lstStyle/>
          <a:p>
            <a:fld id="{5B03D83C-CE57-4624-8A15-B8A58488B433}" type="slidenum">
              <a:rPr lang="en-US" smtClean="0"/>
              <a:pPr/>
              <a:t>19</a:t>
            </a:fld>
            <a:endParaRPr lang="en-US" smtClean="0"/>
          </a:p>
        </p:txBody>
      </p:sp>
      <p:sp>
        <p:nvSpPr>
          <p:cNvPr id="99331" name="Rectangle 1"/>
          <p:cNvSpPr>
            <a:spLocks noGrp="1" noRot="1" noChangeAspect="1" noChangeArrowheads="1" noTextEdit="1"/>
          </p:cNvSpPr>
          <p:nvPr>
            <p:ph type="sldImg"/>
          </p:nvPr>
        </p:nvSpPr>
        <p:spPr>
          <a:xfrm>
            <a:off x="1184672" y="686405"/>
            <a:ext cx="4452938" cy="3392714"/>
          </a:xfrm>
          <a:solidFill>
            <a:srgbClr val="FFFFFF"/>
          </a:solidFill>
          <a:ln/>
        </p:spPr>
      </p:sp>
      <p:sp>
        <p:nvSpPr>
          <p:cNvPr id="99332" name="Rectangle 2"/>
          <p:cNvSpPr>
            <a:spLocks noGrp="1" noChangeArrowheads="1"/>
          </p:cNvSpPr>
          <p:nvPr>
            <p:ph type="body" idx="1"/>
          </p:nvPr>
        </p:nvSpPr>
        <p:spPr>
          <a:xfrm>
            <a:off x="686099" y="4343703"/>
            <a:ext cx="5450086" cy="3992940"/>
          </a:xfrm>
          <a:noFill/>
          <a:ln/>
        </p:spPr>
        <p:txBody>
          <a:bodyPr wrap="none" anchor="ct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31"/>
          <p:cNvSpPr>
            <a:spLocks noGrp="1" noChangeArrowheads="1"/>
          </p:cNvSpPr>
          <p:nvPr>
            <p:ph type="sldNum" sz="quarter"/>
          </p:nvPr>
        </p:nvSpPr>
        <p:spPr>
          <a:noFill/>
        </p:spPr>
        <p:txBody>
          <a:bodyPr/>
          <a:lstStyle/>
          <a:p>
            <a:fld id="{93C77393-D0BE-4B13-A972-C62F4B23EA1B}" type="slidenum">
              <a:rPr lang="en-US" smtClean="0"/>
              <a:pPr/>
              <a:t>20</a:t>
            </a:fld>
            <a:endParaRPr lang="en-US" smtClean="0"/>
          </a:p>
        </p:txBody>
      </p:sp>
      <p:sp>
        <p:nvSpPr>
          <p:cNvPr id="100355" name="Rectangle 1"/>
          <p:cNvSpPr>
            <a:spLocks noGrp="1" noRot="1" noChangeAspect="1" noChangeArrowheads="1" noTextEdit="1"/>
          </p:cNvSpPr>
          <p:nvPr>
            <p:ph type="sldImg"/>
          </p:nvPr>
        </p:nvSpPr>
        <p:spPr>
          <a:xfrm>
            <a:off x="1184672" y="686405"/>
            <a:ext cx="4452938" cy="3392714"/>
          </a:xfrm>
          <a:solidFill>
            <a:srgbClr val="FFFFFF"/>
          </a:solidFill>
          <a:ln/>
        </p:spPr>
      </p:sp>
      <p:sp>
        <p:nvSpPr>
          <p:cNvPr id="100356" name="Rectangle 2"/>
          <p:cNvSpPr>
            <a:spLocks noGrp="1" noChangeArrowheads="1"/>
          </p:cNvSpPr>
          <p:nvPr>
            <p:ph type="body" idx="1"/>
          </p:nvPr>
        </p:nvSpPr>
        <p:spPr>
          <a:xfrm>
            <a:off x="686099" y="4343703"/>
            <a:ext cx="5450086" cy="3992940"/>
          </a:xfrm>
          <a:noFill/>
          <a:ln/>
        </p:spPr>
        <p:txBody>
          <a:bodyPr wrap="none" anchor="ct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31"/>
          <p:cNvSpPr>
            <a:spLocks noGrp="1" noChangeArrowheads="1"/>
          </p:cNvSpPr>
          <p:nvPr>
            <p:ph type="sldNum" sz="quarter"/>
          </p:nvPr>
        </p:nvSpPr>
        <p:spPr>
          <a:noFill/>
        </p:spPr>
        <p:txBody>
          <a:bodyPr/>
          <a:lstStyle/>
          <a:p>
            <a:fld id="{FC8F4EFC-BE1C-4F42-B2DF-8EC0082B95CC}" type="slidenum">
              <a:rPr lang="en-US" smtClean="0"/>
              <a:pPr/>
              <a:t>21</a:t>
            </a:fld>
            <a:endParaRPr lang="en-US" smtClean="0"/>
          </a:p>
        </p:txBody>
      </p:sp>
      <p:sp>
        <p:nvSpPr>
          <p:cNvPr id="101379" name="Rectangle 1"/>
          <p:cNvSpPr>
            <a:spLocks noGrp="1" noRot="1" noChangeAspect="1" noChangeArrowheads="1" noTextEdit="1"/>
          </p:cNvSpPr>
          <p:nvPr>
            <p:ph type="sldImg"/>
          </p:nvPr>
        </p:nvSpPr>
        <p:spPr>
          <a:xfrm>
            <a:off x="1184672" y="686405"/>
            <a:ext cx="4452938" cy="3392714"/>
          </a:xfrm>
          <a:solidFill>
            <a:srgbClr val="FFFFFF"/>
          </a:solidFill>
          <a:ln/>
        </p:spPr>
      </p:sp>
      <p:sp>
        <p:nvSpPr>
          <p:cNvPr id="101380" name="Rectangle 2"/>
          <p:cNvSpPr>
            <a:spLocks noGrp="1" noChangeArrowheads="1"/>
          </p:cNvSpPr>
          <p:nvPr>
            <p:ph type="body" idx="1"/>
          </p:nvPr>
        </p:nvSpPr>
        <p:spPr>
          <a:xfrm>
            <a:off x="686099" y="4343703"/>
            <a:ext cx="5450086" cy="3992940"/>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31"/>
          <p:cNvSpPr>
            <a:spLocks noGrp="1" noChangeArrowheads="1"/>
          </p:cNvSpPr>
          <p:nvPr>
            <p:ph type="sldNum" sz="quarter"/>
          </p:nvPr>
        </p:nvSpPr>
        <p:spPr>
          <a:noFill/>
        </p:spPr>
        <p:txBody>
          <a:bodyPr/>
          <a:lstStyle/>
          <a:p>
            <a:fld id="{A04CAD61-955A-4573-B125-C633817BA0A3}" type="slidenum">
              <a:rPr lang="en-US" smtClean="0"/>
              <a:pPr/>
              <a:t>22</a:t>
            </a:fld>
            <a:endParaRPr lang="en-US" smtClean="0"/>
          </a:p>
        </p:txBody>
      </p:sp>
      <p:sp>
        <p:nvSpPr>
          <p:cNvPr id="102403" name="Rectangle 1"/>
          <p:cNvSpPr>
            <a:spLocks noGrp="1" noRot="1" noChangeAspect="1" noChangeArrowheads="1" noTextEdit="1"/>
          </p:cNvSpPr>
          <p:nvPr>
            <p:ph type="sldImg"/>
          </p:nvPr>
        </p:nvSpPr>
        <p:spPr>
          <a:xfrm>
            <a:off x="1184672" y="686405"/>
            <a:ext cx="4452938" cy="3392714"/>
          </a:xfrm>
          <a:solidFill>
            <a:srgbClr val="FFFFFF"/>
          </a:solidFill>
          <a:ln/>
        </p:spPr>
      </p:sp>
      <p:sp>
        <p:nvSpPr>
          <p:cNvPr id="102404" name="Rectangle 2"/>
          <p:cNvSpPr>
            <a:spLocks noGrp="1" noChangeArrowheads="1"/>
          </p:cNvSpPr>
          <p:nvPr>
            <p:ph type="body" idx="1"/>
          </p:nvPr>
        </p:nvSpPr>
        <p:spPr>
          <a:xfrm>
            <a:off x="686099" y="4343703"/>
            <a:ext cx="5450086" cy="3992940"/>
          </a:xfrm>
          <a:noFill/>
          <a:ln/>
        </p:spPr>
        <p:txBody>
          <a:bodyPr wrap="none" anchor="ct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31"/>
          <p:cNvSpPr>
            <a:spLocks noGrp="1" noChangeArrowheads="1"/>
          </p:cNvSpPr>
          <p:nvPr>
            <p:ph type="sldNum" sz="quarter"/>
          </p:nvPr>
        </p:nvSpPr>
        <p:spPr>
          <a:noFill/>
        </p:spPr>
        <p:txBody>
          <a:bodyPr/>
          <a:lstStyle/>
          <a:p>
            <a:fld id="{ED86C03D-2A8B-4945-ABAE-BF16D74E7A31}" type="slidenum">
              <a:rPr lang="en-US" smtClean="0"/>
              <a:pPr/>
              <a:t>23</a:t>
            </a:fld>
            <a:endParaRPr lang="en-US" smtClean="0"/>
          </a:p>
        </p:txBody>
      </p:sp>
      <p:sp>
        <p:nvSpPr>
          <p:cNvPr id="103427" name="Rectangle 1"/>
          <p:cNvSpPr>
            <a:spLocks noGrp="1" noRot="1" noChangeAspect="1" noChangeArrowheads="1" noTextEdit="1"/>
          </p:cNvSpPr>
          <p:nvPr>
            <p:ph type="sldImg"/>
          </p:nvPr>
        </p:nvSpPr>
        <p:spPr>
          <a:xfrm>
            <a:off x="1184672" y="686405"/>
            <a:ext cx="4455914" cy="3395738"/>
          </a:xfrm>
          <a:solidFill>
            <a:srgbClr val="FFFFFF"/>
          </a:solidFill>
          <a:ln/>
        </p:spPr>
      </p:sp>
      <p:sp>
        <p:nvSpPr>
          <p:cNvPr id="103428" name="Rectangle 2"/>
          <p:cNvSpPr>
            <a:spLocks noGrp="1" noChangeArrowheads="1"/>
          </p:cNvSpPr>
          <p:nvPr>
            <p:ph type="body" idx="1"/>
          </p:nvPr>
        </p:nvSpPr>
        <p:spPr>
          <a:xfrm>
            <a:off x="686099" y="4343703"/>
            <a:ext cx="5450086" cy="4077607"/>
          </a:xfrm>
          <a:noFill/>
          <a:ln/>
        </p:spPr>
        <p:txBody>
          <a:bodyPr wrap="none" anchor="ct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31"/>
          <p:cNvSpPr>
            <a:spLocks noGrp="1" noChangeArrowheads="1"/>
          </p:cNvSpPr>
          <p:nvPr>
            <p:ph type="sldNum" sz="quarter"/>
          </p:nvPr>
        </p:nvSpPr>
        <p:spPr>
          <a:noFill/>
        </p:spPr>
        <p:txBody>
          <a:bodyPr/>
          <a:lstStyle/>
          <a:p>
            <a:fld id="{5A979A0F-10C0-4D8A-BDB7-DF0B579E8CB1}" type="slidenum">
              <a:rPr lang="en-US" smtClean="0"/>
              <a:pPr/>
              <a:t>24</a:t>
            </a:fld>
            <a:endParaRPr lang="en-US" smtClean="0"/>
          </a:p>
        </p:txBody>
      </p:sp>
      <p:sp>
        <p:nvSpPr>
          <p:cNvPr id="105475" name="Rectangle 1"/>
          <p:cNvSpPr>
            <a:spLocks noGrp="1" noRot="1" noChangeAspect="1" noChangeArrowheads="1" noTextEdit="1"/>
          </p:cNvSpPr>
          <p:nvPr>
            <p:ph type="sldImg"/>
          </p:nvPr>
        </p:nvSpPr>
        <p:spPr>
          <a:xfrm>
            <a:off x="1184672" y="686405"/>
            <a:ext cx="4454426" cy="3394227"/>
          </a:xfrm>
          <a:solidFill>
            <a:srgbClr val="FFFFFF"/>
          </a:solidFill>
          <a:ln/>
        </p:spPr>
      </p:sp>
      <p:sp>
        <p:nvSpPr>
          <p:cNvPr id="105476" name="Rectangle 2"/>
          <p:cNvSpPr>
            <a:spLocks noGrp="1" noChangeArrowheads="1"/>
          </p:cNvSpPr>
          <p:nvPr>
            <p:ph type="body" idx="1"/>
          </p:nvPr>
        </p:nvSpPr>
        <p:spPr>
          <a:xfrm>
            <a:off x="686099" y="4343703"/>
            <a:ext cx="5450086" cy="4077607"/>
          </a:xfrm>
          <a:noFill/>
          <a:ln/>
        </p:spPr>
        <p:txBody>
          <a:bodyPr wrap="none" anchor="ct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78C354-36CA-4EFD-BF41-FB531D61BCE6}"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78C354-36CA-4EFD-BF41-FB531D61BCE6}"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78C354-36CA-4EFD-BF41-FB531D61BCE6}"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89913" cy="1103312"/>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46D5DFAE-1AF4-4926-A492-6A26B4CE106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78C354-36CA-4EFD-BF41-FB531D61BCE6}"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78C354-36CA-4EFD-BF41-FB531D61BCE6}"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78C354-36CA-4EFD-BF41-FB531D61BCE6}"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78C354-36CA-4EFD-BF41-FB531D61BCE6}" type="datetimeFigureOut">
              <a:rPr lang="en-US" smtClean="0"/>
              <a:pPr/>
              <a:t>8/6/2022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78C354-36CA-4EFD-BF41-FB531D61BCE6}" type="datetimeFigureOut">
              <a:rPr lang="en-US" smtClean="0"/>
              <a:pPr/>
              <a:t>8/6/2022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8C354-36CA-4EFD-BF41-FB531D61BCE6}" type="datetimeFigureOut">
              <a:rPr lang="en-US" smtClean="0"/>
              <a:pPr/>
              <a:t>8/6/2022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8C354-36CA-4EFD-BF41-FB531D61BCE6}"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8C354-36CA-4EFD-BF41-FB531D61BCE6}"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712A85-0E7F-4950-87F3-466FCB27993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8C354-36CA-4EFD-BF41-FB531D61BCE6}" type="datetimeFigureOut">
              <a:rPr lang="en-US" smtClean="0"/>
              <a:pPr/>
              <a:t>8/6/2022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712A85-0E7F-4950-87F3-466FCB27993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914400"/>
          </a:xfrm>
        </p:spPr>
        <p:txBody>
          <a:bodyPr/>
          <a:lstStyle/>
          <a:p>
            <a:r>
              <a:rPr lang="en-US" dirty="0" smtClean="0"/>
              <a:t>2.3 ENERGY RESOURCES</a:t>
            </a:r>
            <a:endParaRPr lang="en-US" dirty="0"/>
          </a:p>
        </p:txBody>
      </p:sp>
      <p:sp>
        <p:nvSpPr>
          <p:cNvPr id="3" name="Subtitle 2"/>
          <p:cNvSpPr>
            <a:spLocks noGrp="1"/>
          </p:cNvSpPr>
          <p:nvPr>
            <p:ph type="subTitle" idx="1"/>
          </p:nvPr>
        </p:nvSpPr>
        <p:spPr>
          <a:xfrm>
            <a:off x="1219200" y="990600"/>
            <a:ext cx="6400800" cy="1219200"/>
          </a:xfrm>
        </p:spPr>
        <p:txBody>
          <a:bodyPr/>
          <a:lstStyle/>
          <a:p>
            <a:r>
              <a:rPr lang="en-US" b="1" dirty="0" smtClean="0">
                <a:solidFill>
                  <a:srgbClr val="FF0000"/>
                </a:solidFill>
              </a:rPr>
              <a:t>Types, uses, demand for energy</a:t>
            </a:r>
          </a:p>
          <a:p>
            <a:r>
              <a:rPr lang="en-US" b="1" dirty="0" smtClean="0">
                <a:solidFill>
                  <a:srgbClr val="FF0000"/>
                </a:solidFill>
              </a:rPr>
              <a:t>Drawbacks and Advantages.</a:t>
            </a:r>
            <a:endParaRPr lang="en-US" b="1" dirty="0">
              <a:solidFill>
                <a:srgbClr val="FF0000"/>
              </a:solidFill>
            </a:endParaRPr>
          </a:p>
        </p:txBody>
      </p:sp>
      <p:pic>
        <p:nvPicPr>
          <p:cNvPr id="6" name="Picture 2"/>
          <p:cNvPicPr>
            <a:picLocks noChangeAspect="1" noChangeArrowheads="1"/>
          </p:cNvPicPr>
          <p:nvPr/>
        </p:nvPicPr>
        <p:blipFill>
          <a:blip r:embed="rId2"/>
          <a:srcRect/>
          <a:stretch>
            <a:fillRect/>
          </a:stretch>
        </p:blipFill>
        <p:spPr bwMode="auto">
          <a:xfrm>
            <a:off x="1143000" y="2133600"/>
            <a:ext cx="6553200" cy="4525963"/>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70C0"/>
                </a:solidFill>
              </a:rPr>
              <a:t>Problems Associated with energy resources</a:t>
            </a:r>
            <a:endParaRPr lang="en-US" sz="2800" b="1" dirty="0">
              <a:solidFill>
                <a:srgbClr val="0070C0"/>
              </a:solidFill>
            </a:endParaRPr>
          </a:p>
        </p:txBody>
      </p:sp>
      <p:sp>
        <p:nvSpPr>
          <p:cNvPr id="3" name="Content Placeholder 2"/>
          <p:cNvSpPr>
            <a:spLocks noGrp="1"/>
          </p:cNvSpPr>
          <p:nvPr>
            <p:ph idx="1"/>
          </p:nvPr>
        </p:nvSpPr>
        <p:spPr/>
        <p:txBody>
          <a:bodyPr>
            <a:normAutofit fontScale="92500" lnSpcReduction="10000"/>
          </a:bodyPr>
          <a:lstStyle/>
          <a:p>
            <a:r>
              <a:rPr lang="en-US" dirty="0"/>
              <a:t>All energy use </a:t>
            </a:r>
            <a:r>
              <a:rPr lang="en-US" dirty="0" smtClean="0"/>
              <a:t>creates </a:t>
            </a:r>
            <a:r>
              <a:rPr lang="en-US" b="1" i="1" dirty="0" smtClean="0"/>
              <a:t>heat </a:t>
            </a:r>
            <a:r>
              <a:rPr lang="en-US" b="1" i="1" dirty="0"/>
              <a:t>and contributes to atmospheric temperature.</a:t>
            </a:r>
          </a:p>
          <a:p>
            <a:r>
              <a:rPr lang="en-US" dirty="0"/>
              <a:t>Many forms of energy release </a:t>
            </a:r>
            <a:r>
              <a:rPr lang="en-US" b="1" i="1" dirty="0"/>
              <a:t>carbon </a:t>
            </a:r>
            <a:r>
              <a:rPr lang="en-US" b="1" i="1" dirty="0" smtClean="0"/>
              <a:t>dioxide and </a:t>
            </a:r>
            <a:r>
              <a:rPr lang="en-US" b="1" i="1" dirty="0"/>
              <a:t>lead to global warming</a:t>
            </a:r>
            <a:r>
              <a:rPr lang="en-US" b="1" i="1" dirty="0" smtClean="0"/>
              <a:t>.</a:t>
            </a:r>
          </a:p>
          <a:p>
            <a:r>
              <a:rPr lang="en-US" b="1" dirty="0" smtClean="0">
                <a:solidFill>
                  <a:srgbClr val="FF0000"/>
                </a:solidFill>
              </a:rPr>
              <a:t> </a:t>
            </a:r>
            <a:r>
              <a:rPr lang="en-US" b="1" dirty="0">
                <a:solidFill>
                  <a:srgbClr val="FF0000"/>
                </a:solidFill>
              </a:rPr>
              <a:t>Nuclear </a:t>
            </a:r>
            <a:r>
              <a:rPr lang="en-US" b="1" dirty="0" smtClean="0">
                <a:solidFill>
                  <a:srgbClr val="FF0000"/>
                </a:solidFill>
              </a:rPr>
              <a:t>energy </a:t>
            </a:r>
            <a:r>
              <a:rPr lang="en-US" dirty="0" smtClean="0"/>
              <a:t>plants </a:t>
            </a:r>
            <a:r>
              <a:rPr lang="en-US" dirty="0"/>
              <a:t>have caused enormous losses to </a:t>
            </a:r>
            <a:r>
              <a:rPr lang="en-US" dirty="0" smtClean="0"/>
              <a:t>the environment </a:t>
            </a:r>
            <a:r>
              <a:rPr lang="en-US" dirty="0"/>
              <a:t>due to the leakage of nuclear material.</a:t>
            </a:r>
          </a:p>
          <a:p>
            <a:r>
              <a:rPr lang="en-US" b="1" i="1" dirty="0"/>
              <a:t>The inability to effectively manage </a:t>
            </a:r>
            <a:r>
              <a:rPr lang="en-US" b="1" i="1" dirty="0" smtClean="0"/>
              <a:t>and safely </a:t>
            </a:r>
            <a:r>
              <a:rPr lang="en-US" b="1" i="1" dirty="0"/>
              <a:t>dispose of nuclear waste is a </a:t>
            </a:r>
            <a:r>
              <a:rPr lang="en-US" b="1" i="1" dirty="0" smtClean="0"/>
              <a:t>serious global </a:t>
            </a:r>
            <a:r>
              <a:rPr lang="en-US" b="1" i="1" dirty="0"/>
              <a:t>concern</a:t>
            </a:r>
            <a:r>
              <a:rPr lang="en-US"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62500" lnSpcReduction="20000"/>
          </a:bodyPr>
          <a:lstStyle/>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200" dirty="0" smtClean="0">
                <a:solidFill>
                  <a:srgbClr val="000000"/>
                </a:solidFill>
              </a:rPr>
              <a:t>For almost 200 years, coal was the primary energy source fuelling the industrial evolution in the 19th century.</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4200" dirty="0" smtClean="0">
              <a:solidFill>
                <a:srgbClr val="000000"/>
              </a:solidFill>
            </a:endParaRPr>
          </a:p>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200" dirty="0" smtClean="0">
                <a:solidFill>
                  <a:srgbClr val="000000"/>
                </a:solidFill>
              </a:rPr>
              <a:t> At the close of the 20th century,</a:t>
            </a:r>
            <a:r>
              <a:rPr lang="en-IN" sz="4200" dirty="0" smtClean="0">
                <a:solidFill>
                  <a:srgbClr val="FF0000"/>
                </a:solidFill>
              </a:rPr>
              <a:t> </a:t>
            </a:r>
            <a:r>
              <a:rPr lang="en-IN" sz="4200" b="1" dirty="0" smtClean="0">
                <a:solidFill>
                  <a:srgbClr val="9966CC"/>
                </a:solidFill>
              </a:rPr>
              <a:t>oil accounted for 39%</a:t>
            </a:r>
            <a:r>
              <a:rPr lang="en-IN" sz="4200" dirty="0" smtClean="0">
                <a:solidFill>
                  <a:srgbClr val="000000"/>
                </a:solidFill>
              </a:rPr>
              <a:t> of the world’s commercial energy consumption, </a:t>
            </a:r>
            <a:r>
              <a:rPr lang="en-IN" sz="4200" b="1" dirty="0" smtClean="0">
                <a:solidFill>
                  <a:srgbClr val="000000"/>
                </a:solidFill>
              </a:rPr>
              <a:t>followed by coal (24%)</a:t>
            </a:r>
            <a:r>
              <a:rPr lang="en-IN" sz="4200" dirty="0" smtClean="0">
                <a:solidFill>
                  <a:srgbClr val="000000"/>
                </a:solidFill>
              </a:rPr>
              <a:t> and</a:t>
            </a:r>
            <a:r>
              <a:rPr lang="en-IN" sz="4200" dirty="0" smtClean="0">
                <a:solidFill>
                  <a:srgbClr val="FF00FF"/>
                </a:solidFill>
              </a:rPr>
              <a:t> </a:t>
            </a:r>
            <a:r>
              <a:rPr lang="en-IN" sz="4200" b="1" dirty="0" smtClean="0">
                <a:solidFill>
                  <a:srgbClr val="FF00FF"/>
                </a:solidFill>
              </a:rPr>
              <a:t>natural gas (24%)</a:t>
            </a:r>
            <a:r>
              <a:rPr lang="en-IN" sz="4200" dirty="0" smtClean="0">
                <a:solidFill>
                  <a:srgbClr val="993366"/>
                </a:solidFill>
              </a:rPr>
              <a:t>,</a:t>
            </a:r>
            <a:r>
              <a:rPr lang="en-IN" sz="4200" dirty="0" smtClean="0">
                <a:solidFill>
                  <a:srgbClr val="000000"/>
                </a:solidFill>
              </a:rPr>
              <a:t> while </a:t>
            </a:r>
            <a:r>
              <a:rPr lang="en-IN" sz="4200" dirty="0" smtClean="0">
                <a:solidFill>
                  <a:srgbClr val="FF0000"/>
                </a:solidFill>
              </a:rPr>
              <a:t>nuclear (7%)</a:t>
            </a:r>
            <a:r>
              <a:rPr lang="en-IN" sz="4200" dirty="0" smtClean="0">
                <a:solidFill>
                  <a:srgbClr val="000000"/>
                </a:solidFill>
              </a:rPr>
              <a:t> and </a:t>
            </a:r>
            <a:r>
              <a:rPr lang="en-IN" sz="4200" dirty="0" smtClean="0">
                <a:solidFill>
                  <a:srgbClr val="0000FF"/>
                </a:solidFill>
              </a:rPr>
              <a:t>hydro</a:t>
            </a:r>
            <a:r>
              <a:rPr lang="en-IN" sz="4200" dirty="0" smtClean="0">
                <a:solidFill>
                  <a:srgbClr val="000000"/>
                </a:solidFill>
              </a:rPr>
              <a:t>/</a:t>
            </a:r>
            <a:r>
              <a:rPr lang="en-IN" sz="4200" b="1" dirty="0" err="1" smtClean="0">
                <a:solidFill>
                  <a:srgbClr val="008000"/>
                </a:solidFill>
              </a:rPr>
              <a:t>renewables</a:t>
            </a:r>
            <a:r>
              <a:rPr lang="en-IN" sz="4200" b="1" dirty="0" smtClean="0">
                <a:solidFill>
                  <a:srgbClr val="008000"/>
                </a:solidFill>
              </a:rPr>
              <a:t> (6%)</a:t>
            </a:r>
            <a:r>
              <a:rPr lang="en-IN" sz="4200" dirty="0" smtClean="0">
                <a:solidFill>
                  <a:srgbClr val="000000"/>
                </a:solidFill>
              </a:rPr>
              <a:t> accounted for the rest.</a:t>
            </a:r>
          </a:p>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200" dirty="0" smtClean="0">
                <a:solidFill>
                  <a:srgbClr val="000000"/>
                </a:solidFill>
              </a:rPr>
              <a:t>At present 65 percent of the world’s oil reserves are located in the Middle East.</a:t>
            </a:r>
          </a:p>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200" dirty="0" smtClean="0">
                <a:solidFill>
                  <a:srgbClr val="000000"/>
                </a:solidFill>
              </a:rPr>
              <a:t>  In India,</a:t>
            </a:r>
            <a:r>
              <a:rPr lang="en-IN" sz="4200" dirty="0" smtClean="0">
                <a:solidFill>
                  <a:srgbClr val="008000"/>
                </a:solidFill>
              </a:rPr>
              <a:t> </a:t>
            </a:r>
            <a:r>
              <a:rPr lang="en-IN" sz="4200" b="1" dirty="0" smtClean="0">
                <a:solidFill>
                  <a:srgbClr val="008000"/>
                </a:solidFill>
              </a:rPr>
              <a:t>biomass (mainly wood and dung) accounts for almost 40%</a:t>
            </a:r>
            <a:r>
              <a:rPr lang="en-IN" sz="4200" b="1" dirty="0" smtClean="0">
                <a:solidFill>
                  <a:srgbClr val="000000"/>
                </a:solidFill>
              </a:rPr>
              <a:t> </a:t>
            </a:r>
            <a:r>
              <a:rPr lang="en-IN" sz="4200" dirty="0" smtClean="0">
                <a:solidFill>
                  <a:srgbClr val="000000"/>
                </a:solidFill>
              </a:rPr>
              <a:t>of primary energy supply </a:t>
            </a:r>
          </a:p>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4200" dirty="0" smtClean="0">
                <a:solidFill>
                  <a:srgbClr val="000000"/>
                </a:solidFill>
              </a:rPr>
              <a:t>Among the commercial energy sources used in India, </a:t>
            </a:r>
            <a:r>
              <a:rPr lang="en-IN" sz="4200" b="1" dirty="0" smtClean="0">
                <a:solidFill>
                  <a:srgbClr val="000000"/>
                </a:solidFill>
              </a:rPr>
              <a:t>coal is a predominant source accounting for 55%</a:t>
            </a:r>
            <a:r>
              <a:rPr lang="en-IN" sz="4200" dirty="0" smtClean="0">
                <a:solidFill>
                  <a:srgbClr val="000000"/>
                </a:solidFill>
              </a:rPr>
              <a:t> of energy consumption estimated in 2001, followed by </a:t>
            </a:r>
            <a:r>
              <a:rPr lang="en-IN" sz="4200" b="1" dirty="0" smtClean="0">
                <a:solidFill>
                  <a:srgbClr val="9966CC"/>
                </a:solidFill>
              </a:rPr>
              <a:t>oil (31%)</a:t>
            </a:r>
            <a:r>
              <a:rPr lang="en-IN" sz="4200" dirty="0" smtClean="0">
                <a:solidFill>
                  <a:srgbClr val="000000"/>
                </a:solidFill>
              </a:rPr>
              <a:t>, </a:t>
            </a:r>
            <a:r>
              <a:rPr lang="en-IN" sz="4200" dirty="0" smtClean="0">
                <a:solidFill>
                  <a:srgbClr val="FF00FF"/>
                </a:solidFill>
              </a:rPr>
              <a:t>natural gas (8%)</a:t>
            </a:r>
            <a:r>
              <a:rPr lang="en-IN" sz="4200" dirty="0" smtClean="0">
                <a:solidFill>
                  <a:srgbClr val="000000"/>
                </a:solidFill>
              </a:rPr>
              <a:t>, </a:t>
            </a:r>
            <a:r>
              <a:rPr lang="en-IN" sz="4200" dirty="0" smtClean="0">
                <a:solidFill>
                  <a:srgbClr val="0000FF"/>
                </a:solidFill>
              </a:rPr>
              <a:t>hydro (5%)</a:t>
            </a:r>
            <a:r>
              <a:rPr lang="en-IN" sz="4200" dirty="0" smtClean="0">
                <a:solidFill>
                  <a:srgbClr val="000000"/>
                </a:solidFill>
              </a:rPr>
              <a:t> and </a:t>
            </a:r>
            <a:r>
              <a:rPr lang="en-IN" sz="4200" dirty="0" smtClean="0">
                <a:solidFill>
                  <a:srgbClr val="FF0000"/>
                </a:solidFill>
              </a:rPr>
              <a:t>nuclear (1%).</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229600" cy="4525963"/>
          </a:xfrm>
        </p:spPr>
        <p:txBody>
          <a:bodyPr>
            <a:normAutofit/>
          </a:bodyPr>
          <a:lstStyle/>
          <a:p>
            <a:r>
              <a:rPr lang="en-US" sz="2800" dirty="0"/>
              <a:t>At present almost </a:t>
            </a:r>
            <a:r>
              <a:rPr lang="en-US" sz="2800" b="1" dirty="0">
                <a:solidFill>
                  <a:srgbClr val="FF0000"/>
                </a:solidFill>
              </a:rPr>
              <a:t>2 billion people </a:t>
            </a:r>
            <a:r>
              <a:rPr lang="en-US" sz="2800" b="1" dirty="0" smtClean="0">
                <a:solidFill>
                  <a:srgbClr val="FF0000"/>
                </a:solidFill>
              </a:rPr>
              <a:t>worldwide have </a:t>
            </a:r>
            <a:r>
              <a:rPr lang="en-US" sz="2800" b="1" dirty="0">
                <a:solidFill>
                  <a:srgbClr val="FF0000"/>
                </a:solidFill>
              </a:rPr>
              <a:t>no access to electricity </a:t>
            </a:r>
            <a:r>
              <a:rPr lang="en-US" sz="2800" dirty="0"/>
              <a:t>at </a:t>
            </a:r>
            <a:r>
              <a:rPr lang="en-US" sz="2800" dirty="0" smtClean="0"/>
              <a:t>all.</a:t>
            </a:r>
          </a:p>
          <a:p>
            <a:r>
              <a:rPr lang="en-US" sz="2800" dirty="0" smtClean="0"/>
              <a:t>While a </a:t>
            </a:r>
            <a:r>
              <a:rPr lang="en-US" sz="2800" dirty="0"/>
              <a:t>large </a:t>
            </a:r>
            <a:r>
              <a:rPr lang="en-US" sz="2800" dirty="0" smtClean="0"/>
              <a:t>proportion of </a:t>
            </a:r>
            <a:r>
              <a:rPr lang="en-US" sz="2800" dirty="0"/>
              <a:t>energy from electricity is wasted </a:t>
            </a:r>
            <a:r>
              <a:rPr lang="en-US" sz="2800" dirty="0" smtClean="0"/>
              <a:t>during transmission </a:t>
            </a:r>
            <a:r>
              <a:rPr lang="en-US" sz="2800" dirty="0"/>
              <a:t>as well as at the user </a:t>
            </a:r>
            <a:r>
              <a:rPr lang="en-US" sz="2800" dirty="0" smtClean="0"/>
              <a:t>level.</a:t>
            </a:r>
          </a:p>
          <a:p>
            <a:r>
              <a:rPr lang="en-IN" sz="2800" dirty="0" smtClean="0">
                <a:solidFill>
                  <a:srgbClr val="000000"/>
                </a:solidFill>
                <a:latin typeface="Times New Roman" pitchFamily="16" charset="0"/>
              </a:rPr>
              <a:t> In 1998, the World Resources Institute found that the average </a:t>
            </a:r>
            <a:r>
              <a:rPr lang="en-IN" sz="2800" b="1" i="1" dirty="0" smtClean="0">
                <a:solidFill>
                  <a:srgbClr val="0070C0"/>
                </a:solidFill>
                <a:latin typeface="Times New Roman" pitchFamily="16" charset="0"/>
              </a:rPr>
              <a:t>American uses 24 times the energy used by an Indian</a:t>
            </a:r>
            <a:r>
              <a:rPr lang="en-IN" sz="2800" b="1" i="1" dirty="0" smtClean="0">
                <a:solidFill>
                  <a:srgbClr val="FF0000"/>
                </a:solidFill>
                <a:latin typeface="Times New Roman" pitchFamily="16" charset="0"/>
              </a:rPr>
              <a:t>.</a:t>
            </a:r>
          </a:p>
          <a:p>
            <a:endParaRPr lang="en-US" sz="2800" dirty="0"/>
          </a:p>
        </p:txBody>
      </p:sp>
      <p:pic>
        <p:nvPicPr>
          <p:cNvPr id="4" name="Picture 3"/>
          <p:cNvPicPr>
            <a:picLocks noChangeAspect="1" noChangeArrowheads="1"/>
          </p:cNvPicPr>
          <p:nvPr/>
        </p:nvPicPr>
        <p:blipFill>
          <a:blip r:embed="rId2"/>
          <a:srcRect/>
          <a:stretch>
            <a:fillRect/>
          </a:stretch>
        </p:blipFill>
        <p:spPr bwMode="auto">
          <a:xfrm>
            <a:off x="2438400" y="3733800"/>
            <a:ext cx="5759450" cy="2974975"/>
          </a:xfrm>
          <a:prstGeom prst="rect">
            <a:avLst/>
          </a:prstGeom>
          <a:noFill/>
          <a:ln w="9525">
            <a:noFill/>
            <a:round/>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FF3399"/>
                </a:solidFill>
                <a:latin typeface="Times New Roman" pitchFamily="16" charset="0"/>
              </a:rPr>
              <a:t>Types of energy:</a:t>
            </a:r>
            <a:r>
              <a:rPr lang="en-IN" dirty="0" smtClean="0">
                <a:solidFill>
                  <a:srgbClr val="FF3399"/>
                </a:solidFill>
                <a:latin typeface="Times New Roman" pitchFamily="16" charset="0"/>
              </a:rPr>
              <a:t> </a:t>
            </a:r>
            <a:br>
              <a:rPr lang="en-IN" dirty="0" smtClean="0">
                <a:solidFill>
                  <a:srgbClr val="FF3399"/>
                </a:solidFill>
                <a:latin typeface="Times New Roman" pitchFamily="16" charset="0"/>
              </a:rPr>
            </a:br>
            <a:endParaRPr lang="en-US" dirty="0">
              <a:solidFill>
                <a:srgbClr val="FF3399"/>
              </a:solidFill>
            </a:endParaRPr>
          </a:p>
        </p:txBody>
      </p:sp>
      <p:sp>
        <p:nvSpPr>
          <p:cNvPr id="3" name="Content Placeholder 2"/>
          <p:cNvSpPr>
            <a:spLocks noGrp="1"/>
          </p:cNvSpPr>
          <p:nvPr>
            <p:ph idx="1"/>
          </p:nvPr>
        </p:nvSpPr>
        <p:spPr/>
        <p:txBody>
          <a:bodyPr>
            <a:normAutofit/>
          </a:bodyPr>
          <a:lstStyle/>
          <a:p>
            <a:pPr>
              <a:buClrTx/>
              <a:buSzPct val="111000"/>
              <a:buFont typeface="Wingdings" pitchFamily="2" charset="2"/>
              <a:buChar char="Ø"/>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b="1" dirty="0" smtClean="0">
                <a:solidFill>
                  <a:srgbClr val="000000"/>
                </a:solidFill>
                <a:latin typeface="Times New Roman" pitchFamily="16" charset="0"/>
              </a:rPr>
              <a:t>Renewable energy : H</a:t>
            </a:r>
            <a:r>
              <a:rPr lang="en-IN" sz="2800" dirty="0" smtClean="0">
                <a:solidFill>
                  <a:srgbClr val="000000"/>
                </a:solidFill>
                <a:latin typeface="Times New Roman" pitchFamily="16" charset="0"/>
              </a:rPr>
              <a:t>ydropower</a:t>
            </a:r>
            <a:r>
              <a:rPr lang="en-IN" sz="2800" dirty="0" smtClean="0">
                <a:solidFill>
                  <a:srgbClr val="000000"/>
                </a:solidFill>
                <a:latin typeface="Times New Roman" pitchFamily="16" charset="0"/>
              </a:rPr>
              <a:t>, solar, wind, and geothermal, biomass and  energy from waste </a:t>
            </a:r>
            <a:endParaRPr lang="en-IN" sz="2800" dirty="0" smtClean="0">
              <a:solidFill>
                <a:srgbClr val="000000"/>
              </a:solidFill>
              <a:latin typeface="Times New Roman" pitchFamily="16" charset="0"/>
            </a:endParaRPr>
          </a:p>
          <a:p>
            <a:pPr>
              <a:buClrTx/>
              <a:buSzPct val="11100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800" dirty="0" smtClean="0">
              <a:solidFill>
                <a:srgbClr val="000000"/>
              </a:solidFill>
              <a:latin typeface="Times New Roman" pitchFamily="16" charset="0"/>
            </a:endParaRPr>
          </a:p>
          <a:p>
            <a:pPr>
              <a:buClrTx/>
              <a:buSzPct val="111000"/>
              <a:buFont typeface="Wingdings" pitchFamily="2" charset="2"/>
              <a:buChar char="Ø"/>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smtClean="0">
                <a:solidFill>
                  <a:srgbClr val="000000"/>
                </a:solidFill>
                <a:latin typeface="Times New Roman" pitchFamily="16" charset="0"/>
              </a:rPr>
              <a:t> Non-renewable energy :  </a:t>
            </a:r>
            <a:r>
              <a:rPr lang="en-IN" sz="2800" b="1" dirty="0" smtClean="0">
                <a:solidFill>
                  <a:srgbClr val="000000"/>
                </a:solidFill>
                <a:latin typeface="Times New Roman" pitchFamily="16" charset="0"/>
              </a:rPr>
              <a:t>coal, oil, natural </a:t>
            </a:r>
            <a:r>
              <a:rPr lang="en-IN" sz="2800" b="1" dirty="0" smtClean="0">
                <a:solidFill>
                  <a:srgbClr val="000000"/>
                </a:solidFill>
                <a:latin typeface="Times New Roman" pitchFamily="16" charset="0"/>
              </a:rPr>
              <a:t>gas</a:t>
            </a:r>
            <a:endParaRPr lang="en-IN" sz="2800" b="1" dirty="0" smtClean="0">
              <a:solidFill>
                <a:srgbClr val="000000"/>
              </a:solidFill>
              <a:latin typeface="Times New Roman" pitchFamily="16" charset="0"/>
            </a:endParaRPr>
          </a:p>
          <a:p>
            <a:pPr>
              <a:buClr>
                <a:srgbClr val="8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smtClean="0">
                <a:solidFill>
                  <a:srgbClr val="000000"/>
                </a:solidFill>
                <a:latin typeface="Times New Roman" pitchFamily="16" charset="0"/>
              </a:rPr>
              <a:t>  Nuclear energy : </a:t>
            </a:r>
            <a:r>
              <a:rPr lang="en-IN" sz="2800" dirty="0" smtClean="0">
                <a:solidFill>
                  <a:srgbClr val="000000"/>
                </a:solidFill>
                <a:latin typeface="Times New Roman" pitchFamily="16" charset="0"/>
              </a:rPr>
              <a:t>Uranium(U), Thorium(</a:t>
            </a:r>
            <a:r>
              <a:rPr lang="en-IN" sz="2800" dirty="0" err="1" smtClean="0">
                <a:solidFill>
                  <a:srgbClr val="000000"/>
                </a:solidFill>
                <a:latin typeface="Times New Roman" pitchFamily="16" charset="0"/>
              </a:rPr>
              <a:t>Th</a:t>
            </a:r>
            <a:r>
              <a:rPr lang="en-IN" sz="2800" dirty="0" smtClean="0">
                <a:solidFill>
                  <a:srgbClr val="000000"/>
                </a:solidFill>
                <a:latin typeface="Times New Roman" pitchFamily="16" charset="0"/>
              </a:rPr>
              <a:t>)</a:t>
            </a:r>
            <a:endParaRPr lang="en-IN" sz="2800" dirty="0" smtClean="0">
              <a:solidFill>
                <a:srgbClr val="000000"/>
              </a:solidFill>
              <a:latin typeface="Times New Roman" pitchFamily="16" charset="0"/>
            </a:endParaRP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800" dirty="0" smtClean="0">
              <a:solidFill>
                <a:srgbClr val="000000"/>
              </a:solidFill>
              <a:latin typeface="Times New Roman" pitchFamily="16" charset="0"/>
            </a:endParaRPr>
          </a:p>
          <a:p>
            <a:pPr>
              <a:buClr>
                <a:srgbClr val="800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smtClean="0">
                <a:solidFill>
                  <a:srgbClr val="000000"/>
                </a:solidFill>
                <a:latin typeface="Times New Roman" pitchFamily="16" charset="0"/>
              </a:rPr>
              <a:t> One day, all our homes may get their energy from the sun or the wind.</a:t>
            </a:r>
          </a:p>
          <a:p>
            <a:endParaRPr 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a:xfrm>
            <a:off x="457200" y="82550"/>
            <a:ext cx="8196263" cy="581025"/>
          </a:xfrm>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smtClean="0">
                <a:solidFill>
                  <a:srgbClr val="FF0000"/>
                </a:solidFill>
                <a:latin typeface="Times New Roman" pitchFamily="16" charset="0"/>
              </a:rPr>
              <a:t>Energy resources</a:t>
            </a:r>
          </a:p>
        </p:txBody>
      </p:sp>
      <p:sp>
        <p:nvSpPr>
          <p:cNvPr id="48131" name="Text Box 2"/>
          <p:cNvSpPr txBox="1">
            <a:spLocks noChangeArrowheads="1"/>
          </p:cNvSpPr>
          <p:nvPr/>
        </p:nvSpPr>
        <p:spPr bwMode="auto">
          <a:xfrm>
            <a:off x="179388" y="898525"/>
            <a:ext cx="8640762" cy="4435475"/>
          </a:xfrm>
          <a:prstGeom prst="rect">
            <a:avLst/>
          </a:prstGeom>
          <a:noFill/>
          <a:ln w="9525">
            <a:noFill/>
            <a:round/>
            <a:headEnd/>
            <a:tailEnd/>
          </a:ln>
        </p:spPr>
        <p:txBody>
          <a:bodyPr lIns="90000" tIns="45000" rIns="90000" bIns="45000"/>
          <a:lstStyle/>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latin typeface="Times New Roman" pitchFamily="16" charset="0"/>
              </a:rPr>
              <a:t> </a:t>
            </a:r>
            <a:r>
              <a:rPr lang="en-IN" sz="3200" dirty="0" smtClean="0">
                <a:solidFill>
                  <a:srgbClr val="FF0000"/>
                </a:solidFill>
                <a:latin typeface="Times New Roman" pitchFamily="16" charset="0"/>
              </a:rPr>
              <a:t>Non-renewabl</a:t>
            </a:r>
            <a:r>
              <a:rPr lang="en-IN" sz="3200" dirty="0" smtClean="0">
                <a:solidFill>
                  <a:srgbClr val="FF0000"/>
                </a:solidFill>
                <a:latin typeface="Times New Roman" pitchFamily="16" charset="0"/>
              </a:rPr>
              <a:t>e </a:t>
            </a:r>
            <a:r>
              <a:rPr lang="en-IN" sz="3200" dirty="0" smtClean="0">
                <a:solidFill>
                  <a:srgbClr val="FF0000"/>
                </a:solidFill>
                <a:latin typeface="Times New Roman" pitchFamily="16" charset="0"/>
              </a:rPr>
              <a:t>energy </a:t>
            </a:r>
            <a:r>
              <a:rPr lang="en-IN" sz="3200" dirty="0">
                <a:solidFill>
                  <a:srgbClr val="FF0000"/>
                </a:solidFill>
                <a:latin typeface="Times New Roman" pitchFamily="16" charset="0"/>
              </a:rPr>
              <a:t>resources</a:t>
            </a:r>
            <a:r>
              <a:rPr lang="en-IN" sz="2400" dirty="0">
                <a:solidFill>
                  <a:srgbClr val="000000"/>
                </a:solidFill>
                <a:latin typeface="Times New Roman" pitchFamily="16" charset="0"/>
              </a:rPr>
              <a:t>: </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b="1" dirty="0">
                <a:solidFill>
                  <a:srgbClr val="0070C0"/>
                </a:solidFill>
                <a:latin typeface="Times New Roman" pitchFamily="16" charset="0"/>
              </a:rPr>
              <a:t> </a:t>
            </a:r>
            <a:r>
              <a:rPr lang="en-IN" sz="2800" b="1" dirty="0">
                <a:solidFill>
                  <a:srgbClr val="0070C0"/>
                </a:solidFill>
                <a:latin typeface="Times New Roman" pitchFamily="16" charset="0"/>
              </a:rPr>
              <a:t>coal, oil, natural gas and its impacts</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800" dirty="0">
              <a:solidFill>
                <a:srgbClr val="B84747"/>
              </a:solidFill>
              <a:latin typeface="Times New Roman" pitchFamily="16"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The Exxon Valdez was wrecked in Prince William Sound in Alaska </a:t>
            </a:r>
            <a:r>
              <a:rPr lang="en-IN" dirty="0" smtClean="0">
                <a:solidFill>
                  <a:srgbClr val="000000"/>
                </a:solidFill>
                <a:latin typeface="Times New Roman" pitchFamily="16" charset="0"/>
              </a:rPr>
              <a:t>on March24th.1989 </a:t>
            </a:r>
            <a:r>
              <a:rPr lang="en-IN" dirty="0">
                <a:solidFill>
                  <a:srgbClr val="000000"/>
                </a:solidFill>
                <a:latin typeface="Times New Roman" pitchFamily="16" charset="0"/>
              </a:rPr>
              <a:t>and </a:t>
            </a:r>
            <a:r>
              <a:rPr lang="en-IN" dirty="0" smtClean="0">
                <a:solidFill>
                  <a:srgbClr val="000000"/>
                </a:solidFill>
                <a:latin typeface="Times New Roman" pitchFamily="16" charset="0"/>
              </a:rPr>
              <a:t>polluted large </a:t>
            </a:r>
            <a:r>
              <a:rPr lang="en-IN" dirty="0">
                <a:solidFill>
                  <a:srgbClr val="000000"/>
                </a:solidFill>
                <a:latin typeface="Times New Roman" pitchFamily="16" charset="0"/>
              </a:rPr>
              <a:t>parts of the surrounding seas.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During the Gulf War, oil installations burned for weeks polluting the air with poisonous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gasses. The fires wasted 5 million barrels of oil and produced over a million tons of air-</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borne pollutants, including sulphur dioxide, a major cause of acid rain.</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685800"/>
            <a:ext cx="8229600" cy="5638800"/>
          </a:xfrm>
        </p:spPr>
        <p:txBody>
          <a:bodyPr>
            <a:normAutofit fontScale="85000" lnSpcReduction="10000"/>
          </a:bodyPr>
          <a:lstStyle/>
          <a:p>
            <a:pPr algn="ctr">
              <a:buNone/>
            </a:pPr>
            <a:r>
              <a:rPr lang="en-US" b="1" dirty="0" smtClean="0">
                <a:solidFill>
                  <a:srgbClr val="FF0000"/>
                </a:solidFill>
              </a:rPr>
              <a:t>Coal and its environmental impacts: </a:t>
            </a:r>
          </a:p>
          <a:p>
            <a:r>
              <a:rPr lang="en-US" b="1" dirty="0" smtClean="0"/>
              <a:t>Coal is </a:t>
            </a:r>
            <a:r>
              <a:rPr lang="en-US" dirty="0" smtClean="0"/>
              <a:t>the world’s single largest contributor of greenhouse gases and is one of the most important causes of </a:t>
            </a:r>
            <a:r>
              <a:rPr lang="en-US" b="1" dirty="0" smtClean="0">
                <a:solidFill>
                  <a:srgbClr val="FF0000"/>
                </a:solidFill>
              </a:rPr>
              <a:t>global warming.</a:t>
            </a:r>
          </a:p>
          <a:p>
            <a:r>
              <a:rPr lang="en-US" dirty="0" smtClean="0"/>
              <a:t>Many coal-based power generation plants are not fitted with devices such as electrostatic precipitators to reduce emissions of </a:t>
            </a:r>
            <a:r>
              <a:rPr lang="en-US" b="1" dirty="0" smtClean="0"/>
              <a:t>suspended particulate matter </a:t>
            </a:r>
            <a:r>
              <a:rPr lang="en-US" dirty="0" smtClean="0">
                <a:solidFill>
                  <a:srgbClr val="FF0000"/>
                </a:solidFill>
              </a:rPr>
              <a:t>(SPM</a:t>
            </a:r>
            <a:r>
              <a:rPr lang="en-US" dirty="0" smtClean="0"/>
              <a:t>) which is a major contributor to air pollution.</a:t>
            </a:r>
          </a:p>
          <a:p>
            <a:r>
              <a:rPr lang="en-US" dirty="0" smtClean="0"/>
              <a:t> Burning coal also produces oxides of </a:t>
            </a:r>
            <a:r>
              <a:rPr lang="en-US" dirty="0" err="1" smtClean="0"/>
              <a:t>sulphur</a:t>
            </a:r>
            <a:r>
              <a:rPr lang="en-US" dirty="0" smtClean="0"/>
              <a:t> and nitrogen which, combined with water </a:t>
            </a:r>
            <a:r>
              <a:rPr lang="en-US" dirty="0" err="1" smtClean="0"/>
              <a:t>vapour</a:t>
            </a:r>
            <a:r>
              <a:rPr lang="en-US" dirty="0" smtClean="0"/>
              <a:t>, lead to </a:t>
            </a:r>
            <a:r>
              <a:rPr lang="en-US" b="1" dirty="0" smtClean="0">
                <a:solidFill>
                  <a:srgbClr val="FF0000"/>
                </a:solidFill>
              </a:rPr>
              <a:t>‘acid rain’. </a:t>
            </a:r>
          </a:p>
          <a:p>
            <a:r>
              <a:rPr lang="en-US" dirty="0" smtClean="0"/>
              <a:t>This kills forest vegetation, and damages architectural heritage sites, pollutes water and affects human health.</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2057400"/>
          </a:xfrm>
        </p:spPr>
        <p:txBody>
          <a:bodyPr>
            <a:normAutofit fontScale="92500" lnSpcReduction="20000"/>
          </a:bodyPr>
          <a:lstStyle/>
          <a:p>
            <a:r>
              <a:rPr lang="en-US" dirty="0" smtClean="0"/>
              <a:t>Thermal power stations that use coal produce waste in the form of </a:t>
            </a:r>
            <a:r>
              <a:rPr lang="en-US" dirty="0" smtClean="0">
                <a:solidFill>
                  <a:srgbClr val="FF0000"/>
                </a:solidFill>
              </a:rPr>
              <a:t>‘fly ash’. </a:t>
            </a:r>
            <a:r>
              <a:rPr lang="en-US" dirty="0" smtClean="0"/>
              <a:t>Large dumps are required to dispose off this waste material, while efforts have been made to use it for making bricks.</a:t>
            </a:r>
            <a:endParaRPr lang="en-US" dirty="0"/>
          </a:p>
        </p:txBody>
      </p:sp>
      <p:pic>
        <p:nvPicPr>
          <p:cNvPr id="1026" name="Picture 2"/>
          <p:cNvPicPr>
            <a:picLocks noChangeAspect="1" noChangeArrowheads="1"/>
          </p:cNvPicPr>
          <p:nvPr/>
        </p:nvPicPr>
        <p:blipFill>
          <a:blip r:embed="rId2"/>
          <a:srcRect/>
          <a:stretch>
            <a:fillRect/>
          </a:stretch>
        </p:blipFill>
        <p:spPr bwMode="auto">
          <a:xfrm>
            <a:off x="381000" y="2667000"/>
            <a:ext cx="8096250" cy="378142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57200" y="206375"/>
            <a:ext cx="8194675" cy="581025"/>
          </a:xfrm>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smtClean="0">
                <a:solidFill>
                  <a:srgbClr val="FF0000"/>
                </a:solidFill>
                <a:latin typeface="Times New Roman" pitchFamily="16" charset="0"/>
              </a:rPr>
              <a:t>Renewable energy resources</a:t>
            </a:r>
          </a:p>
        </p:txBody>
      </p:sp>
      <p:sp>
        <p:nvSpPr>
          <p:cNvPr id="49155" name="Text Box 2"/>
          <p:cNvSpPr txBox="1">
            <a:spLocks noChangeArrowheads="1"/>
          </p:cNvSpPr>
          <p:nvPr/>
        </p:nvSpPr>
        <p:spPr bwMode="auto">
          <a:xfrm>
            <a:off x="179388" y="828675"/>
            <a:ext cx="8820150" cy="6029325"/>
          </a:xfrm>
          <a:prstGeom prst="rect">
            <a:avLst/>
          </a:prstGeom>
          <a:noFill/>
          <a:ln w="9525">
            <a:noFill/>
            <a:round/>
            <a:headEnd/>
            <a:tailEnd/>
          </a:ln>
        </p:spPr>
        <p:txBody>
          <a:bodyPr lIns="90000" tIns="45000" rIns="90000" bIns="45000"/>
          <a:lstStyle/>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Hydroelectric Power</a:t>
            </a:r>
            <a:r>
              <a:rPr lang="en-IN" sz="2400" dirty="0">
                <a:solidFill>
                  <a:srgbClr val="000000"/>
                </a:solidFill>
                <a:latin typeface="Times New Roman" pitchFamily="16" charset="0"/>
              </a:rPr>
              <a:t> </a:t>
            </a: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Solar energy</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latin typeface="Times New Roman" pitchFamily="16" charset="0"/>
              </a:rPr>
              <a:t>  </a:t>
            </a:r>
            <a:r>
              <a:rPr lang="en-IN" sz="2400" dirty="0" smtClean="0">
                <a:solidFill>
                  <a:srgbClr val="000000"/>
                </a:solidFill>
                <a:latin typeface="Times New Roman" pitchFamily="16" charset="0"/>
              </a:rPr>
              <a:t>  </a:t>
            </a:r>
            <a:r>
              <a:rPr lang="en-IN" sz="2400" dirty="0">
                <a:solidFill>
                  <a:srgbClr val="000000"/>
                </a:solidFill>
                <a:latin typeface="Times New Roman" pitchFamily="16" charset="0"/>
              </a:rPr>
              <a:t>Solar thermal</a:t>
            </a:r>
          </a:p>
          <a:p>
            <a:pPr>
              <a:buClrTx/>
              <a:buSzPct val="8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Times New Roman" pitchFamily="16" charset="0"/>
              </a:rPr>
              <a:t>            </a:t>
            </a:r>
            <a:r>
              <a:rPr lang="en-IN" sz="2000" dirty="0" smtClean="0">
                <a:solidFill>
                  <a:srgbClr val="000000"/>
                </a:solidFill>
                <a:latin typeface="Times New Roman" pitchFamily="16" charset="0"/>
              </a:rPr>
              <a:t>   </a:t>
            </a:r>
            <a:r>
              <a:rPr lang="en-IN" sz="3600" b="1" dirty="0" smtClean="0">
                <a:solidFill>
                  <a:srgbClr val="000000"/>
                </a:solidFill>
                <a:latin typeface="Times New Roman" pitchFamily="16" charset="0"/>
              </a:rPr>
              <a:t> </a:t>
            </a:r>
            <a:r>
              <a:rPr lang="en-IN" sz="3600" b="1" dirty="0">
                <a:solidFill>
                  <a:srgbClr val="000000"/>
                </a:solidFill>
                <a:latin typeface="Times New Roman" pitchFamily="16" charset="0"/>
              </a:rPr>
              <a:t>. </a:t>
            </a:r>
            <a:r>
              <a:rPr lang="en-IN" sz="2000" dirty="0">
                <a:solidFill>
                  <a:srgbClr val="000000"/>
                </a:solidFill>
                <a:latin typeface="Times New Roman" pitchFamily="16" charset="0"/>
              </a:rPr>
              <a:t>Solar water </a:t>
            </a:r>
            <a:r>
              <a:rPr lang="en-IN" sz="2000" dirty="0" smtClean="0">
                <a:solidFill>
                  <a:srgbClr val="000000"/>
                </a:solidFill>
                <a:latin typeface="Times New Roman" pitchFamily="16" charset="0"/>
              </a:rPr>
              <a:t>heating,                   </a:t>
            </a:r>
            <a:r>
              <a:rPr lang="en-IN" sz="3600" b="1" dirty="0">
                <a:solidFill>
                  <a:srgbClr val="000000"/>
                </a:solidFill>
                <a:latin typeface="Times New Roman" pitchFamily="16" charset="0"/>
              </a:rPr>
              <a:t>. </a:t>
            </a:r>
            <a:r>
              <a:rPr lang="en-IN" sz="2000" dirty="0">
                <a:solidFill>
                  <a:srgbClr val="000000"/>
                </a:solidFill>
                <a:latin typeface="Times New Roman" pitchFamily="16" charset="0"/>
              </a:rPr>
              <a:t>Solar heating for homes</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Times New Roman" pitchFamily="16" charset="0"/>
              </a:rPr>
              <a:t>                 </a:t>
            </a:r>
            <a:r>
              <a:rPr lang="en-IN" sz="3600" b="1" dirty="0">
                <a:solidFill>
                  <a:srgbClr val="000000"/>
                </a:solidFill>
                <a:latin typeface="Times New Roman" pitchFamily="16" charset="0"/>
              </a:rPr>
              <a:t>.</a:t>
            </a:r>
            <a:r>
              <a:rPr lang="en-IN" sz="2000" dirty="0">
                <a:solidFill>
                  <a:srgbClr val="000000"/>
                </a:solidFill>
                <a:latin typeface="Times New Roman" pitchFamily="16" charset="0"/>
              </a:rPr>
              <a:t>  Solar </a:t>
            </a:r>
            <a:r>
              <a:rPr lang="en-IN" sz="2000" dirty="0" smtClean="0">
                <a:solidFill>
                  <a:srgbClr val="000000"/>
                </a:solidFill>
                <a:latin typeface="Times New Roman" pitchFamily="16" charset="0"/>
              </a:rPr>
              <a:t>cookers.                            </a:t>
            </a:r>
            <a:r>
              <a:rPr lang="en-IN" sz="3600" b="1" dirty="0">
                <a:solidFill>
                  <a:srgbClr val="000000"/>
                </a:solidFill>
                <a:latin typeface="Times New Roman" pitchFamily="16" charset="0"/>
              </a:rPr>
              <a:t>. </a:t>
            </a:r>
            <a:r>
              <a:rPr lang="en-IN" sz="2000" dirty="0">
                <a:solidFill>
                  <a:srgbClr val="000000"/>
                </a:solidFill>
                <a:latin typeface="Times New Roman" pitchFamily="16" charset="0"/>
              </a:rPr>
              <a:t>Solar desalination</a:t>
            </a:r>
            <a:r>
              <a:rPr lang="en-IN" sz="2400" dirty="0">
                <a:solidFill>
                  <a:srgbClr val="000000"/>
                </a:solidFill>
                <a:latin typeface="Times New Roman" pitchFamily="16" charset="0"/>
              </a:rPr>
              <a:t> </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latin typeface="Times New Roman" pitchFamily="16" charset="0"/>
              </a:rPr>
              <a:t>             </a:t>
            </a:r>
            <a:r>
              <a:rPr lang="en-IN" sz="2400" dirty="0" smtClean="0">
                <a:solidFill>
                  <a:srgbClr val="000000"/>
                </a:solidFill>
                <a:latin typeface="Times New Roman" pitchFamily="16" charset="0"/>
              </a:rPr>
              <a:t> </a:t>
            </a:r>
            <a:r>
              <a:rPr lang="en-IN" sz="3600" b="1" dirty="0">
                <a:solidFill>
                  <a:srgbClr val="000000"/>
                </a:solidFill>
                <a:latin typeface="Times New Roman" pitchFamily="16" charset="0"/>
              </a:rPr>
              <a:t>.</a:t>
            </a:r>
            <a:r>
              <a:rPr lang="en-IN" sz="2400" dirty="0">
                <a:solidFill>
                  <a:srgbClr val="000000"/>
                </a:solidFill>
                <a:latin typeface="Times New Roman" pitchFamily="16" charset="0"/>
              </a:rPr>
              <a:t>   </a:t>
            </a:r>
            <a:r>
              <a:rPr lang="en-IN" sz="2000" dirty="0">
                <a:solidFill>
                  <a:srgbClr val="000000"/>
                </a:solidFill>
                <a:latin typeface="Times New Roman" pitchFamily="16" charset="0"/>
              </a:rPr>
              <a:t>Solar thermal electric power</a:t>
            </a:r>
          </a:p>
          <a:p>
            <a:pPr>
              <a:buClr>
                <a:srgbClr val="800080"/>
              </a:buClr>
              <a:buSzPct val="80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a:solidFill>
                  <a:srgbClr val="000000"/>
                </a:solidFill>
                <a:latin typeface="Times New Roman" pitchFamily="16" charset="0"/>
              </a:rPr>
              <a:t> Photovoltaic energy </a:t>
            </a: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dirty="0" smtClean="0">
                <a:solidFill>
                  <a:srgbClr val="000000"/>
                </a:solidFill>
                <a:latin typeface="Times New Roman" pitchFamily="16" charset="0"/>
              </a:rPr>
              <a:t>  </a:t>
            </a:r>
            <a:r>
              <a:rPr lang="en-IN" sz="2800" dirty="0">
                <a:solidFill>
                  <a:srgbClr val="000000"/>
                </a:solidFill>
                <a:latin typeface="Times New Roman" pitchFamily="16" charset="0"/>
              </a:rPr>
              <a:t>Biomass energy </a:t>
            </a:r>
            <a:r>
              <a:rPr lang="en-IN" sz="2400" dirty="0">
                <a:solidFill>
                  <a:srgbClr val="000000"/>
                </a:solidFill>
                <a:latin typeface="Times New Roman" pitchFamily="16" charset="0"/>
              </a:rPr>
              <a:t>(One ton of biomass produces 85 </a:t>
            </a:r>
            <a:r>
              <a:rPr lang="en-IN" sz="2400" dirty="0" err="1">
                <a:solidFill>
                  <a:srgbClr val="000000"/>
                </a:solidFill>
                <a:latin typeface="Times New Roman" pitchFamily="16" charset="0"/>
              </a:rPr>
              <a:t>cu.m</a:t>
            </a:r>
            <a:r>
              <a:rPr lang="en-IN" sz="2400" dirty="0">
                <a:solidFill>
                  <a:srgbClr val="000000"/>
                </a:solidFill>
                <a:latin typeface="Times New Roman" pitchFamily="16" charset="0"/>
              </a:rPr>
              <a:t>. of biogas)</a:t>
            </a:r>
            <a:endParaRPr lang="en-IN" sz="2800" dirty="0">
              <a:solidFill>
                <a:srgbClr val="000000"/>
              </a:solidFill>
              <a:latin typeface="Times New Roman" pitchFamily="16" charset="0"/>
            </a:endParaRP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 Wind </a:t>
            </a:r>
            <a:r>
              <a:rPr lang="en-IN" sz="2800" dirty="0" smtClean="0">
                <a:solidFill>
                  <a:srgbClr val="000000"/>
                </a:solidFill>
                <a:latin typeface="Times New Roman" pitchFamily="16" charset="0"/>
              </a:rPr>
              <a:t>energy</a:t>
            </a:r>
            <a:endParaRPr lang="en-IN" sz="2800" dirty="0">
              <a:solidFill>
                <a:srgbClr val="000000"/>
              </a:solidFill>
              <a:latin typeface="Times New Roman" pitchFamily="16" charset="0"/>
            </a:endParaRP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Tidal and Wave </a:t>
            </a:r>
            <a:r>
              <a:rPr lang="en-IN" sz="2800" dirty="0" smtClean="0">
                <a:solidFill>
                  <a:srgbClr val="000000"/>
                </a:solidFill>
                <a:latin typeface="Times New Roman" pitchFamily="16" charset="0"/>
              </a:rPr>
              <a:t>energy</a:t>
            </a:r>
            <a:endParaRPr lang="en-IN" sz="2800" dirty="0">
              <a:solidFill>
                <a:srgbClr val="000000"/>
              </a:solidFill>
              <a:latin typeface="Times New Roman" pitchFamily="16" charset="0"/>
            </a:endParaRP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Geothermal energy</a:t>
            </a: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dirty="0">
                <a:solidFill>
                  <a:srgbClr val="000000"/>
                </a:solidFill>
                <a:latin typeface="Times New Roman" pitchFamily="16" charset="0"/>
              </a:rPr>
              <a:t>Nuclear </a:t>
            </a:r>
            <a:r>
              <a:rPr lang="en-IN" sz="2800" dirty="0" smtClean="0">
                <a:solidFill>
                  <a:srgbClr val="000000"/>
                </a:solidFill>
                <a:latin typeface="Times New Roman" pitchFamily="16" charset="0"/>
              </a:rPr>
              <a:t>energy</a:t>
            </a:r>
            <a:endParaRPr lang="en-IN" sz="2800" dirty="0">
              <a:solidFill>
                <a:srgbClr val="000000"/>
              </a:solidFill>
              <a:latin typeface="Times New Roman" pitchFamily="16" charset="0"/>
            </a:endParaRP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800" dirty="0">
              <a:solidFill>
                <a:srgbClr val="000000"/>
              </a:solidFill>
              <a:latin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a:xfrm>
            <a:off x="457200" y="-117475"/>
            <a:ext cx="8191500" cy="763588"/>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mtClean="0">
                <a:latin typeface="Times New Roman" pitchFamily="16" charset="0"/>
              </a:rPr>
              <a:t>Cap </a:t>
            </a:r>
          </a:p>
        </p:txBody>
      </p:sp>
      <p:pic>
        <p:nvPicPr>
          <p:cNvPr id="50180" name="Picture 3"/>
          <p:cNvPicPr>
            <a:picLocks noChangeAspect="1" noChangeArrowheads="1"/>
          </p:cNvPicPr>
          <p:nvPr/>
        </p:nvPicPr>
        <p:blipFill>
          <a:blip r:embed="rId3"/>
          <a:srcRect/>
          <a:stretch>
            <a:fillRect/>
          </a:stretch>
        </p:blipFill>
        <p:spPr bwMode="auto">
          <a:xfrm>
            <a:off x="539750" y="720725"/>
            <a:ext cx="8099425" cy="61372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a:xfrm>
            <a:off x="457200" y="273050"/>
            <a:ext cx="8191500" cy="1108075"/>
          </a:xfrm>
        </p:spPr>
        <p:txBody>
          <a:bodyPr/>
          <a:lstStyle/>
          <a:p>
            <a:endParaRPr lang="en-US" smtClean="0"/>
          </a:p>
        </p:txBody>
      </p:sp>
      <p:sp>
        <p:nvSpPr>
          <p:cNvPr id="51203" name="Rectangle 2"/>
          <p:cNvSpPr>
            <a:spLocks noGrp="1" noChangeArrowheads="1"/>
          </p:cNvSpPr>
          <p:nvPr>
            <p:ph type="subTitle" idx="4294967295"/>
          </p:nvPr>
        </p:nvSpPr>
        <p:spPr>
          <a:xfrm>
            <a:off x="457200" y="1644650"/>
            <a:ext cx="8191500" cy="4397375"/>
          </a:xfrm>
        </p:spPr>
        <p:txBody>
          <a:bodyPr lIns="0" tIns="0" rIns="0" bIns="0" anchor="ctr"/>
          <a:lstStyle/>
          <a:p>
            <a:pPr>
              <a:buFont typeface="Times New Roman" pitchFamily="16" charset="0"/>
              <a:buNone/>
            </a:pPr>
            <a:endParaRPr lang="en-US" smtClean="0"/>
          </a:p>
        </p:txBody>
      </p:sp>
      <p:pic>
        <p:nvPicPr>
          <p:cNvPr id="51204" name="Picture 3"/>
          <p:cNvPicPr>
            <a:picLocks noChangeAspect="1" noChangeArrowheads="1"/>
          </p:cNvPicPr>
          <p:nvPr/>
        </p:nvPicPr>
        <p:blipFill>
          <a:blip r:embed="rId3"/>
          <a:srcRect/>
          <a:stretch>
            <a:fillRect/>
          </a:stretch>
        </p:blipFill>
        <p:spPr bwMode="auto">
          <a:xfrm>
            <a:off x="0" y="179388"/>
            <a:ext cx="9144000" cy="66786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Energy types- Uses</a:t>
            </a:r>
            <a:endParaRPr lang="en-US" b="1" dirty="0">
              <a:solidFill>
                <a:srgbClr val="0070C0"/>
              </a:solidFill>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2428942" y="1600200"/>
            <a:ext cx="4286115" cy="4525963"/>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a:xfrm>
            <a:off x="457200" y="-55563"/>
            <a:ext cx="8191500" cy="763588"/>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mtClean="0">
                <a:latin typeface="Times New Roman" pitchFamily="16" charset="0"/>
              </a:rPr>
              <a:t>Rickshaw</a:t>
            </a:r>
          </a:p>
        </p:txBody>
      </p:sp>
      <p:sp>
        <p:nvSpPr>
          <p:cNvPr id="52227" name="Rectangle 2"/>
          <p:cNvSpPr>
            <a:spLocks noGrp="1" noChangeArrowheads="1"/>
          </p:cNvSpPr>
          <p:nvPr>
            <p:ph type="subTitle" idx="4294967295"/>
          </p:nvPr>
        </p:nvSpPr>
        <p:spPr>
          <a:xfrm>
            <a:off x="457200" y="1644650"/>
            <a:ext cx="8191500" cy="4397375"/>
          </a:xfrm>
        </p:spPr>
        <p:txBody>
          <a:bodyPr lIns="0" tIns="0" rIns="0" bIns="0" anchor="ctr"/>
          <a:lstStyle/>
          <a:p>
            <a:pPr>
              <a:buFont typeface="Times New Roman" pitchFamily="16" charset="0"/>
              <a:buNone/>
            </a:pPr>
            <a:endParaRPr lang="en-US" smtClean="0"/>
          </a:p>
        </p:txBody>
      </p:sp>
      <p:pic>
        <p:nvPicPr>
          <p:cNvPr id="52228" name="Picture 3"/>
          <p:cNvPicPr>
            <a:picLocks noChangeAspect="1" noChangeArrowheads="1"/>
          </p:cNvPicPr>
          <p:nvPr/>
        </p:nvPicPr>
        <p:blipFill>
          <a:blip r:embed="rId3"/>
          <a:srcRect/>
          <a:stretch>
            <a:fillRect/>
          </a:stretch>
        </p:blipFill>
        <p:spPr bwMode="auto">
          <a:xfrm>
            <a:off x="212725" y="720725"/>
            <a:ext cx="8605838" cy="59404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a:xfrm>
            <a:off x="457200" y="114300"/>
            <a:ext cx="8191500" cy="763588"/>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mtClean="0">
                <a:latin typeface="Times New Roman" pitchFamily="16" charset="0"/>
              </a:rPr>
              <a:t>Solar water heater</a:t>
            </a:r>
          </a:p>
        </p:txBody>
      </p:sp>
      <p:sp>
        <p:nvSpPr>
          <p:cNvPr id="53251" name="Rectangle 2"/>
          <p:cNvSpPr>
            <a:spLocks noGrp="1" noChangeArrowheads="1"/>
          </p:cNvSpPr>
          <p:nvPr>
            <p:ph type="subTitle" idx="4294967295"/>
          </p:nvPr>
        </p:nvSpPr>
        <p:spPr>
          <a:xfrm>
            <a:off x="457200" y="1644650"/>
            <a:ext cx="8191500" cy="4397375"/>
          </a:xfrm>
        </p:spPr>
        <p:txBody>
          <a:bodyPr lIns="0" tIns="0" rIns="0" bIns="0" anchor="ctr"/>
          <a:lstStyle/>
          <a:p>
            <a:pPr>
              <a:buFont typeface="Times New Roman" pitchFamily="16" charset="0"/>
              <a:buNone/>
            </a:pPr>
            <a:endParaRPr lang="en-US" smtClean="0"/>
          </a:p>
        </p:txBody>
      </p:sp>
      <p:pic>
        <p:nvPicPr>
          <p:cNvPr id="53252" name="Picture 3"/>
          <p:cNvPicPr>
            <a:picLocks noChangeAspect="1" noChangeArrowheads="1"/>
          </p:cNvPicPr>
          <p:nvPr/>
        </p:nvPicPr>
        <p:blipFill>
          <a:blip r:embed="rId3"/>
          <a:srcRect/>
          <a:stretch>
            <a:fillRect/>
          </a:stretch>
        </p:blipFill>
        <p:spPr bwMode="auto">
          <a:xfrm>
            <a:off x="0" y="1022350"/>
            <a:ext cx="9144000" cy="58356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a:xfrm>
            <a:off x="457200" y="273050"/>
            <a:ext cx="8191500" cy="1108075"/>
          </a:xfrm>
        </p:spPr>
        <p:txBody>
          <a:bodyPr/>
          <a:lstStyle/>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mtClean="0"/>
              <a:t>Solar oven</a:t>
            </a:r>
          </a:p>
        </p:txBody>
      </p:sp>
      <p:sp>
        <p:nvSpPr>
          <p:cNvPr id="54275" name="Rectangle 2"/>
          <p:cNvSpPr>
            <a:spLocks noGrp="1" noChangeArrowheads="1"/>
          </p:cNvSpPr>
          <p:nvPr>
            <p:ph type="subTitle" idx="4294967295"/>
          </p:nvPr>
        </p:nvSpPr>
        <p:spPr>
          <a:xfrm>
            <a:off x="457200" y="1644650"/>
            <a:ext cx="8191500" cy="4397375"/>
          </a:xfrm>
        </p:spPr>
        <p:txBody>
          <a:bodyPr lIns="0" tIns="0" rIns="0" bIns="0" anchor="ctr"/>
          <a:lstStyle/>
          <a:p>
            <a:pPr>
              <a:buFont typeface="Times New Roman" pitchFamily="16" charset="0"/>
              <a:buNone/>
            </a:pPr>
            <a:endParaRPr lang="en-US" smtClean="0"/>
          </a:p>
        </p:txBody>
      </p:sp>
      <p:pic>
        <p:nvPicPr>
          <p:cNvPr id="54276" name="Picture 3"/>
          <p:cNvPicPr>
            <a:picLocks noChangeAspect="1" noChangeArrowheads="1"/>
          </p:cNvPicPr>
          <p:nvPr/>
        </p:nvPicPr>
        <p:blipFill>
          <a:blip r:embed="rId3"/>
          <a:srcRect/>
          <a:stretch>
            <a:fillRect/>
          </a:stretch>
        </p:blipFill>
        <p:spPr bwMode="auto">
          <a:xfrm>
            <a:off x="360363" y="1550988"/>
            <a:ext cx="8459787" cy="51085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a:xfrm>
            <a:off x="457200" y="111125"/>
            <a:ext cx="8194675" cy="1435100"/>
          </a:xfrm>
        </p:spPr>
        <p:txBody>
          <a:bodyPr/>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b="1" smtClean="0">
                <a:solidFill>
                  <a:srgbClr val="355E00"/>
                </a:solidFill>
                <a:latin typeface="Times New Roman" pitchFamily="16" charset="0"/>
              </a:rPr>
              <a:t>Energy Conservation</a:t>
            </a:r>
            <a:br>
              <a:rPr lang="en-IN" b="1" smtClean="0">
                <a:solidFill>
                  <a:srgbClr val="355E00"/>
                </a:solidFill>
                <a:latin typeface="Times New Roman" pitchFamily="16" charset="0"/>
              </a:rPr>
            </a:br>
            <a:endParaRPr lang="en-IN" b="1" smtClean="0">
              <a:solidFill>
                <a:srgbClr val="355E00"/>
              </a:solidFill>
              <a:latin typeface="Times New Roman" pitchFamily="16" charset="0"/>
            </a:endParaRPr>
          </a:p>
        </p:txBody>
      </p:sp>
      <p:sp>
        <p:nvSpPr>
          <p:cNvPr id="55299" name="Text Box 2"/>
          <p:cNvSpPr txBox="1">
            <a:spLocks noChangeArrowheads="1"/>
          </p:cNvSpPr>
          <p:nvPr/>
        </p:nvSpPr>
        <p:spPr bwMode="auto">
          <a:xfrm>
            <a:off x="215900" y="1219200"/>
            <a:ext cx="8783638" cy="6126163"/>
          </a:xfrm>
          <a:prstGeom prst="rect">
            <a:avLst/>
          </a:prstGeom>
          <a:noFill/>
          <a:ln w="9525">
            <a:noFill/>
            <a:round/>
            <a:headEnd/>
            <a:tailEnd/>
          </a:ln>
        </p:spPr>
        <p:txBody>
          <a:bodyPr lIns="90000" tIns="45000" rIns="90000" bIns="45000"/>
          <a:lstStyle/>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Indian industries use more energy than necessary.</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latin typeface="Times New Roman" pitchFamily="16" charset="0"/>
            </a:endParaRPr>
          </a:p>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Steel and energy: To produce one tonne of steel, India spends 9.5 million kilocalories. In Italy it is 4.3 million kilocalories and for Japan it is only 4.1 million kilocalories.</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latin typeface="Times New Roman" pitchFamily="16" charset="0"/>
            </a:endParaRPr>
          </a:p>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Cement industry: Over 2 million kilocalories are used to produce one tonne of  cement in India. In Germany it is 0.82 million kilocalo- ries, in USA, 0.92 million kilocalories.</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latin typeface="Times New Roman" pitchFamily="16" charset="0"/>
            </a:endParaRPr>
          </a:p>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Vehicles: Lighter materials should be used for cars. Instead of steel we should use aluminum, fiber glass or plastics. These lighter materials can reduce the weight by 15 % and increase the fuel economy by 6 to 8%. </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latin typeface="Times New Roman" pitchFamily="16" charset="0"/>
            </a:endParaRPr>
          </a:p>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Refrigerators: Better technologies reduced the annual energy needed by a typical Danish 200 liter refrigerator (with no freezer) from 350 kilo Watt hour (kWh) to 90 kWh.</a:t>
            </a:r>
          </a:p>
          <a:p>
            <a:pPr>
              <a:buClrTx/>
              <a:buSzPct val="11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latin typeface="Times New Roman" pitchFamily="16" charset="0"/>
            </a:endParaRPr>
          </a:p>
          <a:p>
            <a:pPr>
              <a:buClr>
                <a:srgbClr val="008000"/>
              </a:buClr>
              <a:buSzPct val="11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latin typeface="Times New Roman" pitchFamily="16" charset="0"/>
              </a:rPr>
              <a:t>Lighting: An 18-watt modern, compact fluorescent lamp, can replace a standard 75-watt incandescent lamp. And role of LED in power saving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p:cNvSpPr>
            <a:spLocks noGrp="1" noChangeArrowheads="1"/>
          </p:cNvSpPr>
          <p:nvPr>
            <p:ph type="title"/>
          </p:nvPr>
        </p:nvSpPr>
        <p:spPr>
          <a:xfrm>
            <a:off x="457200" y="273050"/>
            <a:ext cx="8193088" cy="808038"/>
          </a:xfrm>
        </p:spPr>
        <p:txBody>
          <a:bodyPr/>
          <a:lstStyle/>
          <a:p>
            <a:pPr algn="l">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smtClean="0">
                <a:solidFill>
                  <a:srgbClr val="FF0000"/>
                </a:solidFill>
                <a:latin typeface="Times New Roman" pitchFamily="16" charset="0"/>
              </a:rPr>
              <a:t>What can you do to save electricity?</a:t>
            </a:r>
          </a:p>
        </p:txBody>
      </p:sp>
      <p:sp>
        <p:nvSpPr>
          <p:cNvPr id="57347" name="Text Box 2"/>
          <p:cNvSpPr txBox="1">
            <a:spLocks noChangeArrowheads="1"/>
          </p:cNvSpPr>
          <p:nvPr/>
        </p:nvSpPr>
        <p:spPr bwMode="auto">
          <a:xfrm>
            <a:off x="360363" y="1365250"/>
            <a:ext cx="8280400" cy="4754563"/>
          </a:xfrm>
          <a:prstGeom prst="rect">
            <a:avLst/>
          </a:prstGeom>
          <a:noFill/>
          <a:ln w="9525">
            <a:noFill/>
            <a:round/>
            <a:headEnd/>
            <a:tailEnd/>
          </a:ln>
        </p:spPr>
        <p:txBody>
          <a:bodyPr lIns="90000" tIns="45000" rIns="90000" bIns="45000"/>
          <a:lstStyle/>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Turn off lights and fans as soon as you leave the room.</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ndParaRPr>
          </a:p>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Use tube lights and energy efficient bulbs that save energy rather than bulbs. A 40  watt tube light gives as much light as a 100  watt bulb.</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ndParaRPr>
          </a:p>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Keep the bulbs and tubes clean. Dust on tubes and bulbs decreases lighting levels by  20 to 30 percent.</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ndParaRPr>
          </a:p>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Switch off the television or radio as soon as the program of interest is over.</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ndParaRPr>
          </a:p>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A pressure cooker can save up to 75 percent of energy required for cooking. It is also faster.</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a:solidFill>
                <a:srgbClr val="000000"/>
              </a:solidFill>
            </a:endParaRPr>
          </a:p>
          <a:p>
            <a:pPr>
              <a:buClr>
                <a:srgbClr val="008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solidFill>
                  <a:srgbClr val="000000"/>
                </a:solidFill>
              </a:rPr>
              <a:t>Keeping the vessel covered with a lid during cooking, helps to cook faster, thus saving energy.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2"/>
          <p:cNvSpPr txBox="1">
            <a:spLocks noChangeArrowheads="1"/>
          </p:cNvSpPr>
          <p:nvPr/>
        </p:nvSpPr>
        <p:spPr bwMode="auto">
          <a:xfrm>
            <a:off x="144462" y="914400"/>
            <a:ext cx="8999538" cy="700087"/>
          </a:xfrm>
          <a:prstGeom prst="rect">
            <a:avLst/>
          </a:prstGeom>
          <a:noFill/>
          <a:ln w="9525">
            <a:noFill/>
            <a:round/>
            <a:headEnd/>
            <a:tailEnd/>
          </a:ln>
        </p:spPr>
        <p:txBody>
          <a:bodyPr lIns="90000" tIns="45000" rIns="90000" bIns="45000"/>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sz="2000" dirty="0">
              <a:solidFill>
                <a:srgbClr val="000000"/>
              </a:solidFill>
              <a:latin typeface="Times New Roman" pitchFamily="16"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000" dirty="0">
                <a:solidFill>
                  <a:srgbClr val="000000"/>
                </a:solidFill>
                <a:latin typeface="Times New Roman" pitchFamily="16" charset="0"/>
              </a:rPr>
              <a:t>ROLE OF AN INDIVIDUAL IN CONSERVATION OF NATURAL RESOURCES</a:t>
            </a:r>
          </a:p>
        </p:txBody>
      </p:sp>
      <p:sp>
        <p:nvSpPr>
          <p:cNvPr id="56324" name="Text Box 3"/>
          <p:cNvSpPr txBox="1">
            <a:spLocks noChangeArrowheads="1"/>
          </p:cNvSpPr>
          <p:nvPr/>
        </p:nvSpPr>
        <p:spPr bwMode="auto">
          <a:xfrm>
            <a:off x="152400" y="2362200"/>
            <a:ext cx="8664575" cy="2562225"/>
          </a:xfrm>
          <a:prstGeom prst="rect">
            <a:avLst/>
          </a:prstGeom>
          <a:noFill/>
          <a:ln w="9525">
            <a:noFill/>
            <a:round/>
            <a:headEnd/>
            <a:tailEnd/>
          </a:ln>
        </p:spPr>
        <p:txBody>
          <a:bodyPr lIns="90000" tIns="45000" rIns="90000" bIns="45000"/>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The two most damaging factors leading to the current rapid depletion of all forms of natural resources are increasing ‘consumerism’ on the part of the affluent sections of society, and rapid population growth.</a:t>
            </a: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What will we leave to our children? (Are we thinking of short-term or long-term Gain?)</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
                <a:srgbClr val="800000"/>
              </a:buClr>
              <a:buSzPct val="121000"/>
              <a:buFont typeface="Wingdings" charset="2"/>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dirty="0">
                <a:solidFill>
                  <a:srgbClr val="000000"/>
                </a:solidFill>
                <a:latin typeface="Times New Roman" pitchFamily="16" charset="0"/>
              </a:rPr>
              <a:t>Is my material gain someone else’s loss?</a:t>
            </a:r>
          </a:p>
          <a:p>
            <a:pPr>
              <a:buClrTx/>
              <a:buSzPct val="121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N" dirty="0">
              <a:solidFill>
                <a:srgbClr val="000000"/>
              </a:solidFill>
              <a:latin typeface="Times New Roman" pitchFamily="16"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800" b="1" dirty="0" smtClean="0">
                <a:solidFill>
                  <a:srgbClr val="FF0000"/>
                </a:solidFill>
              </a:rPr>
              <a:t>NTPC </a:t>
            </a:r>
            <a:r>
              <a:rPr lang="en-US" sz="2800" b="1" dirty="0" err="1" smtClean="0">
                <a:solidFill>
                  <a:srgbClr val="FF0000"/>
                </a:solidFill>
              </a:rPr>
              <a:t>Ramagundam</a:t>
            </a:r>
            <a:r>
              <a:rPr lang="en-US" sz="2800" b="1" dirty="0" smtClean="0">
                <a:solidFill>
                  <a:srgbClr val="FF0000"/>
                </a:solidFill>
              </a:rPr>
              <a:t/>
            </a:r>
            <a:br>
              <a:rPr lang="en-US" sz="2800" b="1" dirty="0" smtClean="0">
                <a:solidFill>
                  <a:srgbClr val="FF0000"/>
                </a:solidFill>
              </a:rPr>
            </a:br>
            <a:r>
              <a:rPr lang="en-US" sz="2800" b="1" dirty="0" smtClean="0">
                <a:solidFill>
                  <a:srgbClr val="FF0000"/>
                </a:solidFill>
              </a:rPr>
              <a:t>(Thermal power plant )</a:t>
            </a:r>
            <a:endParaRPr lang="en-US" sz="2800" b="1" dirty="0">
              <a:solidFill>
                <a:srgbClr val="FF000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1371600" y="3810000"/>
            <a:ext cx="6400800" cy="3048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33400" y="914400"/>
            <a:ext cx="8096250" cy="28575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39762"/>
          </a:xfrm>
        </p:spPr>
        <p:txBody>
          <a:bodyPr>
            <a:normAutofit fontScale="90000"/>
          </a:bodyPr>
          <a:lstStyle/>
          <a:p>
            <a:r>
              <a:rPr lang="en-US" b="1" dirty="0" smtClean="0">
                <a:solidFill>
                  <a:srgbClr val="0070C0"/>
                </a:solidFill>
              </a:rPr>
              <a:t>Renewable energy Resources</a:t>
            </a:r>
            <a:br>
              <a:rPr lang="en-US" b="1" dirty="0" smtClean="0">
                <a:solidFill>
                  <a:srgbClr val="0070C0"/>
                </a:solidFill>
              </a:rPr>
            </a:br>
            <a:endParaRPr lang="en-US" dirty="0">
              <a:solidFill>
                <a:srgbClr val="0070C0"/>
              </a:solidFill>
            </a:endParaRPr>
          </a:p>
        </p:txBody>
      </p:sp>
      <p:sp>
        <p:nvSpPr>
          <p:cNvPr id="3" name="Content Placeholder 2"/>
          <p:cNvSpPr>
            <a:spLocks noGrp="1"/>
          </p:cNvSpPr>
          <p:nvPr>
            <p:ph idx="1"/>
          </p:nvPr>
        </p:nvSpPr>
        <p:spPr>
          <a:xfrm>
            <a:off x="457200" y="762000"/>
            <a:ext cx="8229600" cy="5364163"/>
          </a:xfrm>
        </p:spPr>
        <p:txBody>
          <a:bodyPr>
            <a:normAutofit/>
          </a:bodyPr>
          <a:lstStyle/>
          <a:p>
            <a:r>
              <a:rPr lang="en-US" dirty="0" smtClean="0"/>
              <a:t>Renewable energy systems use resources that are constantly replaced and are usually less polluting.</a:t>
            </a:r>
          </a:p>
          <a:p>
            <a:r>
              <a:rPr lang="en-US" b="1" dirty="0" smtClean="0"/>
              <a:t>Examples </a:t>
            </a:r>
            <a:r>
              <a:rPr lang="en-US" dirty="0" smtClean="0"/>
              <a:t>: </a:t>
            </a:r>
            <a:r>
              <a:rPr lang="en-US" b="1" dirty="0" smtClean="0">
                <a:solidFill>
                  <a:srgbClr val="FF3399"/>
                </a:solidFill>
              </a:rPr>
              <a:t>hydropower, solar, wind, and geothermal </a:t>
            </a:r>
            <a:r>
              <a:rPr lang="en-US" dirty="0" smtClean="0"/>
              <a:t>(energy from the heat inside the earth). </a:t>
            </a:r>
          </a:p>
          <a:p>
            <a:r>
              <a:rPr lang="en-US" dirty="0" smtClean="0"/>
              <a:t>We also get renewable </a:t>
            </a:r>
            <a:r>
              <a:rPr lang="en-US" dirty="0" smtClean="0"/>
              <a:t>energy </a:t>
            </a:r>
            <a:r>
              <a:rPr lang="en-US" dirty="0" smtClean="0"/>
              <a:t>from burning trees and even garbage as fuel and processing other plants into </a:t>
            </a:r>
            <a:r>
              <a:rPr lang="en-US" dirty="0" err="1" smtClean="0"/>
              <a:t>biofuels</a:t>
            </a:r>
            <a:r>
              <a:rPr lang="en-US" dirty="0" smtClean="0"/>
              <a: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solidFill>
                  <a:srgbClr val="0070C0"/>
                </a:solidFill>
              </a:rPr>
              <a:t>Hydroelectric Power </a:t>
            </a:r>
            <a:br>
              <a:rPr lang="en-US" b="1" dirty="0" smtClean="0">
                <a:solidFill>
                  <a:srgbClr val="0070C0"/>
                </a:solidFill>
              </a:rPr>
            </a:br>
            <a:endParaRPr lang="en-US" dirty="0">
              <a:solidFill>
                <a:srgbClr val="0070C0"/>
              </a:solidFill>
            </a:endParaRPr>
          </a:p>
        </p:txBody>
      </p:sp>
      <p:sp>
        <p:nvSpPr>
          <p:cNvPr id="3" name="Content Placeholder 2"/>
          <p:cNvSpPr>
            <a:spLocks noGrp="1"/>
          </p:cNvSpPr>
          <p:nvPr>
            <p:ph idx="1"/>
          </p:nvPr>
        </p:nvSpPr>
        <p:spPr>
          <a:xfrm>
            <a:off x="457200" y="838200"/>
            <a:ext cx="8229600" cy="5562600"/>
          </a:xfrm>
        </p:spPr>
        <p:txBody>
          <a:bodyPr>
            <a:normAutofit lnSpcReduction="10000"/>
          </a:bodyPr>
          <a:lstStyle/>
          <a:p>
            <a:r>
              <a:rPr lang="en-US" dirty="0" smtClean="0"/>
              <a:t>This uses water flowing down a natural gradient to turn turbines to generate electricity known as ‘</a:t>
            </a:r>
            <a:r>
              <a:rPr lang="en-US" dirty="0" smtClean="0">
                <a:solidFill>
                  <a:srgbClr val="C00000"/>
                </a:solidFill>
              </a:rPr>
              <a:t>hydroelectric power</a:t>
            </a:r>
            <a:r>
              <a:rPr lang="en-US" dirty="0" smtClean="0"/>
              <a:t>’ by constructing dams across rivers.</a:t>
            </a:r>
          </a:p>
          <a:p>
            <a:r>
              <a:rPr lang="en-US" dirty="0" smtClean="0"/>
              <a:t> Between 1950 and 1970, Hydropower generation worldwide increased seven times.</a:t>
            </a:r>
          </a:p>
          <a:p>
            <a:r>
              <a:rPr lang="en-US" b="1" dirty="0" smtClean="0">
                <a:solidFill>
                  <a:srgbClr val="C00000"/>
                </a:solidFill>
              </a:rPr>
              <a:t>Advantages: </a:t>
            </a:r>
          </a:p>
          <a:p>
            <a:pPr lvl="1"/>
            <a:r>
              <a:rPr lang="en-US" dirty="0" smtClean="0"/>
              <a:t> The long life of hydropower plants, </a:t>
            </a:r>
          </a:p>
          <a:p>
            <a:pPr lvl="1"/>
            <a:r>
              <a:rPr lang="en-US" dirty="0" smtClean="0"/>
              <a:t>the renewable nature of the energy source, </a:t>
            </a:r>
          </a:p>
          <a:p>
            <a:pPr lvl="1"/>
            <a:r>
              <a:rPr lang="en-US" dirty="0" smtClean="0"/>
              <a:t>very low operating and maintenance costs, and </a:t>
            </a:r>
          </a:p>
          <a:p>
            <a:pPr lvl="1"/>
            <a:r>
              <a:rPr lang="en-US" dirty="0" smtClean="0"/>
              <a:t>absence of inflationary pressures as in fossil fuels. </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r>
              <a:rPr lang="en-US" b="1" dirty="0" smtClean="0">
                <a:solidFill>
                  <a:srgbClr val="FF3399"/>
                </a:solidFill>
              </a:rPr>
              <a:t>Drawbacks:</a:t>
            </a:r>
          </a:p>
          <a:p>
            <a:pPr>
              <a:buNone/>
            </a:pPr>
            <a:r>
              <a:rPr lang="en-US" b="1" dirty="0" err="1" smtClean="0"/>
              <a:t>i</a:t>
            </a:r>
            <a:r>
              <a:rPr lang="en-US" b="1" dirty="0" smtClean="0"/>
              <a:t>).  </a:t>
            </a:r>
            <a:r>
              <a:rPr lang="en-US" b="1" dirty="0" smtClean="0"/>
              <a:t>Although hydroelectric power has </a:t>
            </a:r>
            <a:r>
              <a:rPr lang="en-US" dirty="0" smtClean="0"/>
              <a:t>led to economic progress around the world, it has created serious ecological problems:</a:t>
            </a:r>
          </a:p>
          <a:p>
            <a:pPr>
              <a:buNone/>
            </a:pPr>
            <a:r>
              <a:rPr lang="en-US" dirty="0" smtClean="0"/>
              <a:t>To </a:t>
            </a:r>
            <a:r>
              <a:rPr lang="en-US" dirty="0" smtClean="0"/>
              <a:t>produce hydroelectric power, </a:t>
            </a:r>
            <a:r>
              <a:rPr lang="en-US" dirty="0" smtClean="0">
                <a:solidFill>
                  <a:srgbClr val="C00000"/>
                </a:solidFill>
              </a:rPr>
              <a:t>large areas of forest and  agricultural lands are submerged.</a:t>
            </a:r>
          </a:p>
          <a:p>
            <a:r>
              <a:rPr lang="en-US" dirty="0" smtClean="0"/>
              <a:t> These lands traditionally provided a </a:t>
            </a:r>
            <a:r>
              <a:rPr lang="en-US" b="1" dirty="0" smtClean="0">
                <a:solidFill>
                  <a:srgbClr val="0070C0"/>
                </a:solidFill>
              </a:rPr>
              <a:t>livelihood for local tribal people and farmers.</a:t>
            </a:r>
            <a:r>
              <a:rPr lang="en-US" dirty="0" smtClean="0"/>
              <a:t> Conflicts over land use are inevitable. </a:t>
            </a:r>
          </a:p>
          <a:p>
            <a:pPr>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normAutofit fontScale="92500"/>
          </a:bodyPr>
          <a:lstStyle/>
          <a:p>
            <a:pPr>
              <a:buFont typeface="Wingdings" pitchFamily="2" charset="2"/>
              <a:buChar char="Ø"/>
            </a:pPr>
            <a:r>
              <a:rPr lang="en-US" b="1" dirty="0">
                <a:solidFill>
                  <a:srgbClr val="0070C0"/>
                </a:solidFill>
              </a:rPr>
              <a:t>Energy is </a:t>
            </a:r>
            <a:r>
              <a:rPr lang="en-US" b="1" dirty="0" smtClean="0">
                <a:solidFill>
                  <a:srgbClr val="0070C0"/>
                </a:solidFill>
              </a:rPr>
              <a:t>“the capacity to </a:t>
            </a:r>
            <a:r>
              <a:rPr lang="en-US" b="1" dirty="0">
                <a:solidFill>
                  <a:srgbClr val="0070C0"/>
                </a:solidFill>
              </a:rPr>
              <a:t>do </a:t>
            </a:r>
            <a:r>
              <a:rPr lang="en-US" b="1" dirty="0" smtClean="0">
                <a:solidFill>
                  <a:srgbClr val="0070C0"/>
                </a:solidFill>
              </a:rPr>
              <a:t>work”</a:t>
            </a:r>
          </a:p>
          <a:p>
            <a:pPr>
              <a:buFont typeface="Wingdings" pitchFamily="2" charset="2"/>
              <a:buChar char="Ø"/>
            </a:pPr>
            <a:r>
              <a:rPr lang="en-US" b="1" dirty="0" smtClean="0"/>
              <a:t>Found </a:t>
            </a:r>
            <a:r>
              <a:rPr lang="en-US" b="1" dirty="0"/>
              <a:t>on </a:t>
            </a:r>
            <a:r>
              <a:rPr lang="en-US" b="1" dirty="0" smtClean="0"/>
              <a:t>our planet </a:t>
            </a:r>
            <a:r>
              <a:rPr lang="en-US" b="1" dirty="0"/>
              <a:t>in a variety of forms</a:t>
            </a:r>
            <a:r>
              <a:rPr lang="en-US" dirty="0"/>
              <a:t>, </a:t>
            </a:r>
            <a:r>
              <a:rPr lang="en-US" i="1" dirty="0"/>
              <a:t>some of </a:t>
            </a:r>
            <a:r>
              <a:rPr lang="en-US" i="1" dirty="0" smtClean="0"/>
              <a:t>which are </a:t>
            </a:r>
            <a:r>
              <a:rPr lang="en-US" i="1" dirty="0"/>
              <a:t>immediately useful to do work</a:t>
            </a:r>
            <a:r>
              <a:rPr lang="en-US" dirty="0"/>
              <a:t>, </a:t>
            </a:r>
            <a:r>
              <a:rPr lang="en-US" b="1" dirty="0">
                <a:solidFill>
                  <a:srgbClr val="0070C0"/>
                </a:solidFill>
              </a:rPr>
              <a:t>while </a:t>
            </a:r>
            <a:r>
              <a:rPr lang="en-US" b="1" dirty="0" smtClean="0">
                <a:solidFill>
                  <a:srgbClr val="0070C0"/>
                </a:solidFill>
              </a:rPr>
              <a:t>others require </a:t>
            </a:r>
            <a:r>
              <a:rPr lang="en-US" b="1" dirty="0">
                <a:solidFill>
                  <a:srgbClr val="0070C0"/>
                </a:solidFill>
              </a:rPr>
              <a:t>a process of </a:t>
            </a:r>
            <a:r>
              <a:rPr lang="en-US" b="1" dirty="0" smtClean="0">
                <a:solidFill>
                  <a:srgbClr val="0070C0"/>
                </a:solidFill>
              </a:rPr>
              <a:t>transformation.</a:t>
            </a:r>
          </a:p>
          <a:p>
            <a:r>
              <a:rPr lang="en-US" b="1" dirty="0">
                <a:solidFill>
                  <a:srgbClr val="FF0000"/>
                </a:solidFill>
              </a:rPr>
              <a:t>The sun is the primary energy source </a:t>
            </a:r>
            <a:r>
              <a:rPr lang="en-US" dirty="0"/>
              <a:t>in our lives</a:t>
            </a:r>
            <a:r>
              <a:rPr lang="en-US" dirty="0" smtClean="0"/>
              <a:t>.</a:t>
            </a:r>
          </a:p>
          <a:p>
            <a:r>
              <a:rPr lang="en-US" dirty="0" smtClean="0"/>
              <a:t>We use it directly for its warmth and through various natural processes that provide us with </a:t>
            </a:r>
            <a:r>
              <a:rPr lang="en-US" b="1" i="1" dirty="0" smtClean="0">
                <a:solidFill>
                  <a:srgbClr val="0070C0"/>
                </a:solidFill>
              </a:rPr>
              <a:t>food, water, fuel and shelter. </a:t>
            </a:r>
          </a:p>
          <a:p>
            <a:r>
              <a:rPr lang="en-US" dirty="0" smtClean="0"/>
              <a:t>The sun’s rays power the growth of plants, by </a:t>
            </a:r>
            <a:r>
              <a:rPr lang="en-US" b="1" dirty="0" smtClean="0"/>
              <a:t>photosynthesis</a:t>
            </a:r>
            <a:r>
              <a:rPr lang="en-US" dirty="0" smtClean="0"/>
              <a:t> which form our </a:t>
            </a:r>
            <a:r>
              <a:rPr lang="en-US" b="1" dirty="0" smtClean="0"/>
              <a:t>food material</a:t>
            </a:r>
            <a:r>
              <a:rPr lang="en-US" dirty="0" smtClean="0"/>
              <a:t>, give off </a:t>
            </a:r>
            <a:r>
              <a:rPr lang="en-US" b="1" dirty="0" smtClean="0">
                <a:solidFill>
                  <a:srgbClr val="0070C0"/>
                </a:solidFill>
              </a:rPr>
              <a:t>oxygen</a:t>
            </a:r>
            <a:r>
              <a:rPr lang="en-US" dirty="0" smtClean="0"/>
              <a:t> which we breathe in and take up </a:t>
            </a:r>
            <a:r>
              <a:rPr lang="en-US" b="1" i="1" dirty="0" smtClean="0">
                <a:solidFill>
                  <a:srgbClr val="FF0000"/>
                </a:solidFill>
              </a:rPr>
              <a:t>carbon dioxide </a:t>
            </a:r>
            <a:r>
              <a:rPr lang="en-US" dirty="0" smtClean="0"/>
              <a:t>that we breathe out. </a:t>
            </a:r>
          </a:p>
          <a:p>
            <a:endParaRPr lang="en-US" dirty="0" smtClean="0"/>
          </a:p>
          <a:p>
            <a:endParaRPr lang="en-US" dirty="0"/>
          </a:p>
        </p:txBody>
      </p:sp>
      <p:sp>
        <p:nvSpPr>
          <p:cNvPr id="4" name="TextBox 3"/>
          <p:cNvSpPr txBox="1"/>
          <p:nvPr/>
        </p:nvSpPr>
        <p:spPr>
          <a:xfrm>
            <a:off x="5937096" y="0"/>
            <a:ext cx="3206904" cy="523220"/>
          </a:xfrm>
          <a:prstGeom prst="rect">
            <a:avLst/>
          </a:prstGeom>
          <a:noFill/>
        </p:spPr>
        <p:txBody>
          <a:bodyPr wrap="none" rtlCol="0">
            <a:spAutoFit/>
          </a:bodyPr>
          <a:lstStyle/>
          <a:p>
            <a:r>
              <a:rPr lang="en-US" sz="2800" b="1" dirty="0" smtClean="0">
                <a:solidFill>
                  <a:srgbClr val="FF0000"/>
                </a:solidFill>
              </a:rPr>
              <a:t>Energy types &amp; Uses</a:t>
            </a:r>
            <a:endParaRPr lang="en-US" sz="2800"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3399"/>
                </a:solidFill>
              </a:rPr>
              <a:t>Drawbacks</a:t>
            </a:r>
            <a:r>
              <a:rPr lang="en-US" sz="3200" b="1" dirty="0" smtClean="0">
                <a:solidFill>
                  <a:srgbClr val="FF3399"/>
                </a:solidFill>
              </a:rPr>
              <a:t> </a:t>
            </a:r>
            <a:r>
              <a:rPr lang="en-US" sz="3200" b="1" dirty="0" smtClean="0">
                <a:solidFill>
                  <a:srgbClr val="FF3399"/>
                </a:solidFill>
              </a:rPr>
              <a:t>of hydroelectric power…</a:t>
            </a:r>
            <a:endParaRPr lang="en-US" sz="3200" dirty="0"/>
          </a:p>
        </p:txBody>
      </p:sp>
      <p:sp>
        <p:nvSpPr>
          <p:cNvPr id="3" name="Content Placeholder 2"/>
          <p:cNvSpPr>
            <a:spLocks noGrp="1"/>
          </p:cNvSpPr>
          <p:nvPr>
            <p:ph idx="1"/>
          </p:nvPr>
        </p:nvSpPr>
        <p:spPr>
          <a:xfrm>
            <a:off x="457200" y="1600200"/>
            <a:ext cx="4876800" cy="4876800"/>
          </a:xfrm>
        </p:spPr>
        <p:txBody>
          <a:bodyPr>
            <a:normAutofit fontScale="85000" lnSpcReduction="20000"/>
          </a:bodyPr>
          <a:lstStyle/>
          <a:p>
            <a:pPr>
              <a:buNone/>
            </a:pPr>
            <a:r>
              <a:rPr lang="en-US" b="1" dirty="0" smtClean="0"/>
              <a:t>ii). Silting </a:t>
            </a:r>
            <a:r>
              <a:rPr lang="en-US" dirty="0" smtClean="0"/>
              <a:t>of the reservoirs (especially as a result of deforestation – blockage with silt) </a:t>
            </a:r>
            <a:r>
              <a:rPr lang="en-US" b="1" i="1" dirty="0" smtClean="0"/>
              <a:t>reduces the life of the hydroelectric power installations.</a:t>
            </a:r>
          </a:p>
          <a:p>
            <a:pPr>
              <a:buNone/>
            </a:pPr>
            <a:r>
              <a:rPr lang="en-US" dirty="0" smtClean="0"/>
              <a:t>iii). </a:t>
            </a:r>
            <a:r>
              <a:rPr lang="en-US" dirty="0" smtClean="0"/>
              <a:t>Water is required for many other purposes besides power generation</a:t>
            </a:r>
            <a:r>
              <a:rPr lang="en-US" dirty="0" smtClean="0"/>
              <a:t>.</a:t>
            </a:r>
          </a:p>
          <a:p>
            <a:pPr>
              <a:buNone/>
            </a:pPr>
            <a:r>
              <a:rPr lang="en-US" dirty="0" smtClean="0"/>
              <a:t> </a:t>
            </a:r>
            <a:r>
              <a:rPr lang="en-US" dirty="0" smtClean="0"/>
              <a:t>These include domestic requirements, growing agricultural crops and for industry. </a:t>
            </a:r>
            <a:r>
              <a:rPr lang="en-US" b="1" i="1" dirty="0" smtClean="0"/>
              <a:t>This gives rise to conflicts</a:t>
            </a:r>
          </a:p>
          <a:p>
            <a:endParaRPr lang="en-US" b="1" dirty="0"/>
          </a:p>
        </p:txBody>
      </p:sp>
      <p:pic>
        <p:nvPicPr>
          <p:cNvPr id="1026" name="Picture 2"/>
          <p:cNvPicPr>
            <a:picLocks noChangeAspect="1" noChangeArrowheads="1"/>
          </p:cNvPicPr>
          <p:nvPr/>
        </p:nvPicPr>
        <p:blipFill>
          <a:blip r:embed="rId2"/>
          <a:srcRect/>
          <a:stretch>
            <a:fillRect/>
          </a:stretch>
        </p:blipFill>
        <p:spPr bwMode="auto">
          <a:xfrm>
            <a:off x="5105400" y="1905000"/>
            <a:ext cx="4038600" cy="2743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10200"/>
          </a:xfrm>
        </p:spPr>
        <p:txBody>
          <a:bodyPr>
            <a:normAutofit fontScale="92500" lnSpcReduction="10000"/>
          </a:bodyPr>
          <a:lstStyle/>
          <a:p>
            <a:pPr>
              <a:buNone/>
            </a:pPr>
            <a:r>
              <a:rPr lang="en-US" dirty="0" smtClean="0"/>
              <a:t>iv). The </a:t>
            </a:r>
            <a:r>
              <a:rPr lang="en-US" dirty="0" smtClean="0"/>
              <a:t>use of rivers for </a:t>
            </a:r>
            <a:r>
              <a:rPr lang="en-US" dirty="0" smtClean="0">
                <a:solidFill>
                  <a:srgbClr val="0070C0"/>
                </a:solidFill>
              </a:rPr>
              <a:t>navigation</a:t>
            </a:r>
            <a:r>
              <a:rPr lang="en-US" dirty="0" smtClean="0"/>
              <a:t> and </a:t>
            </a:r>
            <a:r>
              <a:rPr lang="en-US" dirty="0" smtClean="0">
                <a:solidFill>
                  <a:srgbClr val="0070C0"/>
                </a:solidFill>
              </a:rPr>
              <a:t>fisheries </a:t>
            </a:r>
            <a:r>
              <a:rPr lang="en-US" dirty="0" smtClean="0"/>
              <a:t>becomes difficult once the water is dammed for generation of electricity.</a:t>
            </a:r>
          </a:p>
          <a:p>
            <a:pPr>
              <a:buNone/>
            </a:pPr>
            <a:r>
              <a:rPr lang="en-US" b="1" dirty="0" smtClean="0">
                <a:solidFill>
                  <a:srgbClr val="0070C0"/>
                </a:solidFill>
              </a:rPr>
              <a:t>v) </a:t>
            </a:r>
            <a:r>
              <a:rPr lang="en-US" b="1" dirty="0" smtClean="0">
                <a:solidFill>
                  <a:srgbClr val="0070C0"/>
                </a:solidFill>
              </a:rPr>
              <a:t>Resettlement </a:t>
            </a:r>
            <a:r>
              <a:rPr lang="en-US" dirty="0" smtClean="0"/>
              <a:t>of displaced persons is a problem for which there is no ready solution.</a:t>
            </a:r>
          </a:p>
          <a:p>
            <a:pPr>
              <a:buNone/>
            </a:pPr>
            <a:r>
              <a:rPr lang="en-US" dirty="0" smtClean="0"/>
              <a:t>vi). In </a:t>
            </a:r>
            <a:r>
              <a:rPr lang="en-US" dirty="0" smtClean="0"/>
              <a:t>certain regions large dams can induce </a:t>
            </a:r>
            <a:r>
              <a:rPr lang="en-US" b="1" dirty="0" smtClean="0">
                <a:solidFill>
                  <a:srgbClr val="7030A0"/>
                </a:solidFill>
              </a:rPr>
              <a:t>seismic activity which will result in earthquakes</a:t>
            </a:r>
            <a:r>
              <a:rPr lang="en-US" b="1" dirty="0" smtClean="0">
                <a:solidFill>
                  <a:srgbClr val="7030A0"/>
                </a:solidFill>
              </a:rPr>
              <a:t>.</a:t>
            </a:r>
          </a:p>
          <a:p>
            <a:pPr>
              <a:buNone/>
            </a:pPr>
            <a:r>
              <a:rPr lang="en-US" b="1" dirty="0" smtClean="0">
                <a:solidFill>
                  <a:srgbClr val="7030A0"/>
                </a:solidFill>
              </a:rPr>
              <a:t>	</a:t>
            </a:r>
            <a:r>
              <a:rPr lang="en-US" b="1" dirty="0" smtClean="0">
                <a:solidFill>
                  <a:srgbClr val="7030A0"/>
                </a:solidFill>
              </a:rPr>
              <a:t>&gt; </a:t>
            </a:r>
            <a:r>
              <a:rPr lang="en-US" dirty="0" smtClean="0"/>
              <a:t> </a:t>
            </a:r>
            <a:r>
              <a:rPr lang="en-US" dirty="0" smtClean="0"/>
              <a:t>There is a great possibility of this occurring around the </a:t>
            </a:r>
            <a:r>
              <a:rPr lang="en-US" dirty="0" err="1" smtClean="0"/>
              <a:t>Tehri</a:t>
            </a:r>
            <a:r>
              <a:rPr lang="en-US" dirty="0" smtClean="0"/>
              <a:t> dam in the Himalayan foothills. </a:t>
            </a:r>
            <a:endParaRPr lang="en-US" dirty="0" smtClean="0"/>
          </a:p>
          <a:p>
            <a:pPr>
              <a:buNone/>
            </a:pPr>
            <a:r>
              <a:rPr lang="en-US" b="1" dirty="0" smtClean="0">
                <a:solidFill>
                  <a:srgbClr val="00B050"/>
                </a:solidFill>
              </a:rPr>
              <a:t>	&gt; </a:t>
            </a:r>
            <a:r>
              <a:rPr lang="en-US" b="1" dirty="0" err="1" smtClean="0">
                <a:solidFill>
                  <a:srgbClr val="00B050"/>
                </a:solidFill>
              </a:rPr>
              <a:t>Shri</a:t>
            </a:r>
            <a:r>
              <a:rPr lang="en-US" b="1" dirty="0" smtClean="0">
                <a:solidFill>
                  <a:srgbClr val="00B050"/>
                </a:solidFill>
              </a:rPr>
              <a:t> </a:t>
            </a:r>
            <a:r>
              <a:rPr lang="en-US" b="1" dirty="0" err="1" smtClean="0">
                <a:solidFill>
                  <a:srgbClr val="00B050"/>
                </a:solidFill>
              </a:rPr>
              <a:t>Sunderlal</a:t>
            </a:r>
            <a:r>
              <a:rPr lang="en-US" b="1" dirty="0" smtClean="0">
                <a:solidFill>
                  <a:srgbClr val="00B050"/>
                </a:solidFill>
              </a:rPr>
              <a:t> </a:t>
            </a:r>
            <a:r>
              <a:rPr lang="en-US" b="1" dirty="0" err="1" smtClean="0">
                <a:solidFill>
                  <a:srgbClr val="00B050"/>
                </a:solidFill>
              </a:rPr>
              <a:t>Bahuguna</a:t>
            </a:r>
            <a:r>
              <a:rPr lang="en-US" b="1" dirty="0" smtClean="0">
                <a:solidFill>
                  <a:srgbClr val="00B050"/>
                </a:solidFill>
              </a:rPr>
              <a:t>, </a:t>
            </a:r>
            <a:r>
              <a:rPr lang="en-US" dirty="0" smtClean="0"/>
              <a:t>the</a:t>
            </a:r>
            <a:r>
              <a:rPr lang="en-US" b="1" dirty="0" smtClean="0">
                <a:solidFill>
                  <a:srgbClr val="00B050"/>
                </a:solidFill>
              </a:rPr>
              <a:t> </a:t>
            </a:r>
            <a:r>
              <a:rPr lang="en-US" dirty="0" smtClean="0"/>
              <a:t>initiator of the </a:t>
            </a:r>
            <a:r>
              <a:rPr lang="en-US" dirty="0" err="1" smtClean="0"/>
              <a:t>Chipko</a:t>
            </a:r>
            <a:r>
              <a:rPr lang="en-US" dirty="0" smtClean="0"/>
              <a:t> Movement has fought against the </a:t>
            </a:r>
            <a:r>
              <a:rPr lang="en-US" dirty="0" err="1" smtClean="0"/>
              <a:t>Tehri</a:t>
            </a:r>
            <a:r>
              <a:rPr lang="en-US" dirty="0" smtClean="0"/>
              <a:t> Dam for several years.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solidFill>
                  <a:srgbClr val="0070C0"/>
                </a:solidFill>
              </a:rPr>
              <a:t>SRISAILAM HYDRO ELECTIC POWER STATION </a:t>
            </a:r>
            <a:endParaRPr lang="en-US" sz="2800" b="1" dirty="0">
              <a:solidFill>
                <a:srgbClr val="0070C0"/>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304800" y="1371600"/>
            <a:ext cx="8534400" cy="48768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6019800"/>
          </a:xfrm>
        </p:spPr>
        <p:txBody>
          <a:bodyPr>
            <a:normAutofit fontScale="92500" lnSpcReduction="20000"/>
          </a:bodyPr>
          <a:lstStyle/>
          <a:p>
            <a:r>
              <a:rPr lang="en-US" dirty="0" smtClean="0"/>
              <a:t>With large dams causing </a:t>
            </a:r>
            <a:r>
              <a:rPr lang="en-US" b="1" i="1" dirty="0" smtClean="0"/>
              <a:t>social problems</a:t>
            </a:r>
            <a:r>
              <a:rPr lang="en-US" dirty="0" smtClean="0"/>
              <a:t>, there has been a trend to develop small hydroelectric generation units.</a:t>
            </a:r>
          </a:p>
          <a:p>
            <a:r>
              <a:rPr lang="en-US" b="1" i="1" dirty="0" smtClean="0">
                <a:solidFill>
                  <a:srgbClr val="0070C0"/>
                </a:solidFill>
              </a:rPr>
              <a:t> Multiple small dams have less impact on the environment. </a:t>
            </a:r>
          </a:p>
          <a:p>
            <a:r>
              <a:rPr lang="en-US" b="1" dirty="0" smtClean="0">
                <a:solidFill>
                  <a:srgbClr val="FF0000"/>
                </a:solidFill>
              </a:rPr>
              <a:t>China </a:t>
            </a:r>
            <a:r>
              <a:rPr lang="en-US" dirty="0" smtClean="0"/>
              <a:t>has the largest number of these - 60,000, generating 13,250 megawatts, i.e. 30% of China’s electricity. </a:t>
            </a:r>
          </a:p>
          <a:p>
            <a:r>
              <a:rPr lang="en-US" b="1" dirty="0" smtClean="0">
                <a:solidFill>
                  <a:srgbClr val="FF0000"/>
                </a:solidFill>
              </a:rPr>
              <a:t>Sweden, the US, Italy and France </a:t>
            </a:r>
            <a:r>
              <a:rPr lang="en-US" dirty="0" smtClean="0"/>
              <a:t>also have developed small dams for electrical power generation.</a:t>
            </a:r>
          </a:p>
          <a:p>
            <a:r>
              <a:rPr lang="en-US" dirty="0" smtClean="0"/>
              <a:t>The development of small hydroelectric power units could become a very important resource in India.</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solidFill>
                  <a:srgbClr val="FF0000"/>
                </a:solidFill>
              </a:rPr>
              <a:t>Solar energy: </a:t>
            </a:r>
            <a:endParaRPr lang="en-US" dirty="0">
              <a:solidFill>
                <a:srgbClr val="FF0000"/>
              </a:solidFill>
            </a:endParaRPr>
          </a:p>
        </p:txBody>
      </p:sp>
      <p:sp>
        <p:nvSpPr>
          <p:cNvPr id="3" name="Content Placeholder 2"/>
          <p:cNvSpPr>
            <a:spLocks noGrp="1"/>
          </p:cNvSpPr>
          <p:nvPr>
            <p:ph idx="1"/>
          </p:nvPr>
        </p:nvSpPr>
        <p:spPr>
          <a:xfrm>
            <a:off x="457200" y="1143000"/>
            <a:ext cx="8229600" cy="4983163"/>
          </a:xfrm>
        </p:spPr>
        <p:txBody>
          <a:bodyPr>
            <a:normAutofit/>
          </a:bodyPr>
          <a:lstStyle/>
          <a:p>
            <a:r>
              <a:rPr lang="en-US" b="1" dirty="0" smtClean="0"/>
              <a:t>In one hour, the sun emits as </a:t>
            </a:r>
            <a:r>
              <a:rPr lang="en-US" dirty="0" smtClean="0"/>
              <a:t>much energy onto the earth as we use in a whole year.</a:t>
            </a:r>
          </a:p>
          <a:p>
            <a:r>
              <a:rPr lang="en-US" dirty="0" smtClean="0"/>
              <a:t> If it were possible to harness this colossal quantum of energy, humanity would need no other source of energy. </a:t>
            </a:r>
          </a:p>
          <a:p>
            <a:r>
              <a:rPr lang="en-US" dirty="0" smtClean="0"/>
              <a:t>Today we have developed several methods of collecting this energy for heating water and generating electricity</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FF0000"/>
                </a:solidFill>
              </a:rPr>
              <a:t>Solar heating for homes: </a:t>
            </a:r>
            <a:endParaRPr lang="en-US" sz="3200" dirty="0"/>
          </a:p>
        </p:txBody>
      </p:sp>
      <p:sp>
        <p:nvSpPr>
          <p:cNvPr id="3" name="Content Placeholder 2"/>
          <p:cNvSpPr>
            <a:spLocks noGrp="1"/>
          </p:cNvSpPr>
          <p:nvPr>
            <p:ph idx="1"/>
          </p:nvPr>
        </p:nvSpPr>
        <p:spPr/>
        <p:txBody>
          <a:bodyPr>
            <a:normAutofit/>
          </a:bodyPr>
          <a:lstStyle/>
          <a:p>
            <a:r>
              <a:rPr lang="en-US" dirty="0" smtClean="0"/>
              <a:t>Modern </a:t>
            </a:r>
            <a:r>
              <a:rPr lang="en-US" dirty="0" smtClean="0"/>
              <a:t>housing that uses air conditioning and/ or heating are extremely energy dependant.</a:t>
            </a:r>
          </a:p>
          <a:p>
            <a:r>
              <a:rPr lang="en-US" b="1" dirty="0" smtClean="0"/>
              <a:t>Sunspaces</a:t>
            </a:r>
            <a:r>
              <a:rPr lang="en-US" dirty="0" smtClean="0"/>
              <a:t> are built on the south side of the structure which act as large heat absorbers. </a:t>
            </a:r>
          </a:p>
          <a:p>
            <a:r>
              <a:rPr lang="en-US" dirty="0" smtClean="0"/>
              <a:t>The floors of sunspaces are usually made of tiles or bricks that absorb heat throughout the day, then release heat at night when its cold.</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906963"/>
          </a:xfrm>
        </p:spPr>
        <p:txBody>
          <a:bodyPr/>
          <a:lstStyle/>
          <a:p>
            <a:r>
              <a:rPr lang="en-US" dirty="0" smtClean="0">
                <a:solidFill>
                  <a:srgbClr val="FF0000"/>
                </a:solidFill>
              </a:rPr>
              <a:t>Solar water heating: </a:t>
            </a:r>
          </a:p>
          <a:p>
            <a:r>
              <a:rPr lang="en-US" dirty="0" smtClean="0"/>
              <a:t>Most solar water-heating systems have two main parts: </a:t>
            </a:r>
          </a:p>
          <a:p>
            <a:pPr lvl="1"/>
            <a:r>
              <a:rPr lang="en-US" dirty="0" smtClean="0"/>
              <a:t>the solar collector and </a:t>
            </a:r>
          </a:p>
          <a:p>
            <a:pPr lvl="1"/>
            <a:r>
              <a:rPr lang="en-US" dirty="0" smtClean="0"/>
              <a:t>the storage tank. </a:t>
            </a:r>
          </a:p>
          <a:p>
            <a:r>
              <a:rPr lang="en-US" dirty="0" smtClean="0"/>
              <a:t>The solar energy collector heats the water, which then flows to a well insulated storage tank.</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4572000" cy="6477000"/>
          </a:xfrm>
        </p:spPr>
        <p:txBody>
          <a:bodyPr>
            <a:noAutofit/>
          </a:bodyPr>
          <a:lstStyle/>
          <a:p>
            <a:r>
              <a:rPr lang="en-US" sz="2400" b="1" dirty="0" smtClean="0">
                <a:solidFill>
                  <a:srgbClr val="FF0000"/>
                </a:solidFill>
              </a:rPr>
              <a:t>Solar cookers: </a:t>
            </a:r>
            <a:r>
              <a:rPr lang="en-US" sz="2400" dirty="0" smtClean="0"/>
              <a:t>The heat produced by the sun can be directly used for cooking using solar cookers.</a:t>
            </a:r>
          </a:p>
          <a:p>
            <a:r>
              <a:rPr lang="en-US" sz="2400" dirty="0" smtClean="0">
                <a:solidFill>
                  <a:srgbClr val="C00000"/>
                </a:solidFill>
              </a:rPr>
              <a:t>A solar cooker is a metal box which is black on the inside to absorb and retain heat</a:t>
            </a:r>
            <a:r>
              <a:rPr lang="en-US" sz="2400" dirty="0" smtClean="0"/>
              <a:t>. </a:t>
            </a:r>
          </a:p>
          <a:p>
            <a:r>
              <a:rPr lang="en-US" sz="2400" b="1" dirty="0" smtClean="0">
                <a:solidFill>
                  <a:srgbClr val="0070C0"/>
                </a:solidFill>
              </a:rPr>
              <a:t>The lid has a reflective surface to reflect the heat from the sun into the box.</a:t>
            </a:r>
          </a:p>
          <a:p>
            <a:r>
              <a:rPr lang="en-US" sz="2400" dirty="0" smtClean="0"/>
              <a:t> The box contains black vessels in which the food to be cooked is placed.</a:t>
            </a:r>
          </a:p>
          <a:p>
            <a:r>
              <a:rPr lang="en-US" sz="2400" dirty="0" smtClean="0">
                <a:solidFill>
                  <a:srgbClr val="C00000"/>
                </a:solidFill>
              </a:rPr>
              <a:t>India has the world’s largest solar cooker program and an estimated 2 </a:t>
            </a:r>
            <a:r>
              <a:rPr lang="en-US" sz="2400" dirty="0" err="1" smtClean="0">
                <a:solidFill>
                  <a:srgbClr val="C00000"/>
                </a:solidFill>
              </a:rPr>
              <a:t>lakh</a:t>
            </a:r>
            <a:r>
              <a:rPr lang="en-US" sz="2400" dirty="0" smtClean="0">
                <a:solidFill>
                  <a:srgbClr val="C00000"/>
                </a:solidFill>
              </a:rPr>
              <a:t> families that use solar cookers.</a:t>
            </a:r>
            <a:endParaRPr lang="en-US" sz="2400" dirty="0">
              <a:solidFill>
                <a:srgbClr val="C00000"/>
              </a:solidFill>
            </a:endParaRPr>
          </a:p>
        </p:txBody>
      </p:sp>
      <p:pic>
        <p:nvPicPr>
          <p:cNvPr id="4" name="Picture 2"/>
          <p:cNvPicPr>
            <a:picLocks noChangeAspect="1" noChangeArrowheads="1"/>
          </p:cNvPicPr>
          <p:nvPr/>
        </p:nvPicPr>
        <p:blipFill>
          <a:blip r:embed="rId2"/>
          <a:srcRect/>
          <a:stretch>
            <a:fillRect/>
          </a:stretch>
        </p:blipFill>
        <p:spPr bwMode="auto">
          <a:xfrm>
            <a:off x="4572000" y="609600"/>
            <a:ext cx="4572000" cy="53340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3581400" cy="5486400"/>
          </a:xfrm>
        </p:spPr>
        <p:txBody>
          <a:bodyPr>
            <a:normAutofit fontScale="77500" lnSpcReduction="20000"/>
          </a:bodyPr>
          <a:lstStyle/>
          <a:p>
            <a:r>
              <a:rPr lang="en-US" dirty="0" smtClean="0">
                <a:solidFill>
                  <a:srgbClr val="FF0000"/>
                </a:solidFill>
              </a:rPr>
              <a:t>Other Solar-Powered Devices:</a:t>
            </a:r>
          </a:p>
          <a:p>
            <a:r>
              <a:rPr lang="en-US" b="1" dirty="0" smtClean="0">
                <a:solidFill>
                  <a:srgbClr val="0070C0"/>
                </a:solidFill>
              </a:rPr>
              <a:t> Solar desalination systems </a:t>
            </a:r>
            <a:r>
              <a:rPr lang="en-US" dirty="0" smtClean="0"/>
              <a:t>(</a:t>
            </a:r>
            <a:r>
              <a:rPr lang="en-US" dirty="0" smtClean="0">
                <a:solidFill>
                  <a:srgbClr val="00B050"/>
                </a:solidFill>
              </a:rPr>
              <a:t>for converting saline or brackish water into pure distilled water</a:t>
            </a:r>
            <a:r>
              <a:rPr lang="en-US" dirty="0" smtClean="0"/>
              <a:t>) have been developed.</a:t>
            </a:r>
          </a:p>
          <a:p>
            <a:r>
              <a:rPr lang="en-US" dirty="0" smtClean="0"/>
              <a:t>In future, they should become important alternatives for man’s future economic growth in areas where fresh water is not available.</a:t>
            </a:r>
            <a:endParaRPr lang="en-US" dirty="0"/>
          </a:p>
        </p:txBody>
      </p:sp>
      <p:pic>
        <p:nvPicPr>
          <p:cNvPr id="1026" name="Picture 2"/>
          <p:cNvPicPr>
            <a:picLocks noChangeAspect="1" noChangeArrowheads="1"/>
          </p:cNvPicPr>
          <p:nvPr/>
        </p:nvPicPr>
        <p:blipFill>
          <a:blip r:embed="rId2">
            <a:lum bright="-20000"/>
          </a:blip>
          <a:srcRect/>
          <a:stretch>
            <a:fillRect/>
          </a:stretch>
        </p:blipFill>
        <p:spPr bwMode="auto">
          <a:xfrm>
            <a:off x="3962400" y="1600200"/>
            <a:ext cx="4953000" cy="39624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92500" lnSpcReduction="20000"/>
          </a:bodyPr>
          <a:lstStyle/>
          <a:p>
            <a:r>
              <a:rPr lang="en-US" b="1" dirty="0" smtClean="0">
                <a:solidFill>
                  <a:srgbClr val="FF0000"/>
                </a:solidFill>
              </a:rPr>
              <a:t>Photovoltaic energy: </a:t>
            </a:r>
          </a:p>
          <a:p>
            <a:r>
              <a:rPr lang="en-US" b="1" dirty="0" smtClean="0"/>
              <a:t>The solar technology </a:t>
            </a:r>
            <a:r>
              <a:rPr lang="en-US" dirty="0" smtClean="0"/>
              <a:t>which has the greatest potential for use throughout the world is that of solar photo voltaic cells which directly produce electricity from sunlight using photovoltaic (PV) (also called solar) cells.</a:t>
            </a:r>
          </a:p>
          <a:p>
            <a:r>
              <a:rPr lang="en-US" b="1" i="1" dirty="0" smtClean="0"/>
              <a:t>Solar cells use the sun’s light, not its heat</a:t>
            </a:r>
            <a:r>
              <a:rPr lang="en-US" dirty="0" smtClean="0"/>
              <a:t>, to make electricity.</a:t>
            </a:r>
          </a:p>
          <a:p>
            <a:r>
              <a:rPr lang="en-US" dirty="0" smtClean="0"/>
              <a:t> </a:t>
            </a:r>
            <a:r>
              <a:rPr lang="en-US" b="1" dirty="0" smtClean="0">
                <a:solidFill>
                  <a:srgbClr val="0070C0"/>
                </a:solidFill>
              </a:rPr>
              <a:t>PV cells require little maintenance</a:t>
            </a:r>
            <a:r>
              <a:rPr lang="en-US" dirty="0" smtClean="0"/>
              <a:t>, have no moving parts, and essentially </a:t>
            </a:r>
            <a:r>
              <a:rPr lang="en-US" b="1" dirty="0" smtClean="0">
                <a:solidFill>
                  <a:srgbClr val="C00000"/>
                </a:solidFill>
              </a:rPr>
              <a:t>no environmental impact. </a:t>
            </a:r>
          </a:p>
          <a:p>
            <a:r>
              <a:rPr lang="en-US" b="1" dirty="0" smtClean="0">
                <a:solidFill>
                  <a:srgbClr val="7030A0"/>
                </a:solidFill>
              </a:rPr>
              <a:t>They work cleanly, safely and silently</a:t>
            </a:r>
            <a:r>
              <a:rPr lang="en-US" dirty="0" smtClean="0"/>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2800" b="1" dirty="0" smtClean="0">
                <a:solidFill>
                  <a:srgbClr val="FF0000"/>
                </a:solidFill>
              </a:rPr>
              <a:t>The Sun PRIMARY SPURCE OF ENERGY</a:t>
            </a:r>
            <a:endParaRPr lang="en-US" sz="2800" b="1" dirty="0">
              <a:solidFill>
                <a:srgbClr val="FF000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152400" y="762000"/>
            <a:ext cx="8991600" cy="60960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smtClean="0"/>
              <a:t>PV cells</a:t>
            </a:r>
            <a:endParaRPr lang="en-US" b="1" dirty="0"/>
          </a:p>
        </p:txBody>
      </p:sp>
      <p:sp>
        <p:nvSpPr>
          <p:cNvPr id="3" name="Content Placeholder 2"/>
          <p:cNvSpPr>
            <a:spLocks noGrp="1"/>
          </p:cNvSpPr>
          <p:nvPr>
            <p:ph idx="1"/>
          </p:nvPr>
        </p:nvSpPr>
        <p:spPr>
          <a:xfrm>
            <a:off x="457200" y="914400"/>
            <a:ext cx="4572000" cy="5562600"/>
          </a:xfrm>
        </p:spPr>
        <p:txBody>
          <a:bodyPr>
            <a:normAutofit fontScale="70000" lnSpcReduction="20000"/>
          </a:bodyPr>
          <a:lstStyle/>
          <a:p>
            <a:r>
              <a:rPr lang="en-US" dirty="0" smtClean="0"/>
              <a:t>Solar cells are </a:t>
            </a:r>
            <a:r>
              <a:rPr lang="en-US" b="1" dirty="0" smtClean="0">
                <a:solidFill>
                  <a:srgbClr val="FF0000"/>
                </a:solidFill>
              </a:rPr>
              <a:t>made up of two separate layers of silicon,</a:t>
            </a:r>
            <a:r>
              <a:rPr lang="en-US" dirty="0" smtClean="0"/>
              <a:t> each layer </a:t>
            </a:r>
            <a:r>
              <a:rPr lang="en-US" b="1" i="1" dirty="0" smtClean="0"/>
              <a:t>contains an electric charge. </a:t>
            </a:r>
          </a:p>
          <a:p>
            <a:r>
              <a:rPr lang="en-US" dirty="0" smtClean="0"/>
              <a:t>When light hits the cells, the charges begin to move between the two layers and electricity is produced. </a:t>
            </a:r>
          </a:p>
          <a:p>
            <a:r>
              <a:rPr lang="en-US" b="1" dirty="0" smtClean="0"/>
              <a:t>PV cells are wired together to form a module</a:t>
            </a:r>
            <a:r>
              <a:rPr lang="en-US" dirty="0" smtClean="0"/>
              <a:t>. </a:t>
            </a:r>
          </a:p>
          <a:p>
            <a:r>
              <a:rPr lang="en-US" i="1" dirty="0" smtClean="0"/>
              <a:t>A module of about 40 cells is enough to power a light bulb.</a:t>
            </a:r>
          </a:p>
          <a:p>
            <a:r>
              <a:rPr lang="en-US" dirty="0" smtClean="0"/>
              <a:t> For more power, PV modules are wired together into an array.</a:t>
            </a:r>
          </a:p>
          <a:p>
            <a:r>
              <a:rPr lang="en-US" dirty="0" smtClean="0"/>
              <a:t>PV arrays can produce enough power to meet the electrical needs of a home.</a:t>
            </a:r>
            <a:endParaRPr lang="en-US" dirty="0"/>
          </a:p>
        </p:txBody>
      </p:sp>
      <p:pic>
        <p:nvPicPr>
          <p:cNvPr id="4" name="Picture 2"/>
          <p:cNvPicPr>
            <a:picLocks noChangeAspect="1" noChangeArrowheads="1"/>
          </p:cNvPicPr>
          <p:nvPr/>
        </p:nvPicPr>
        <p:blipFill>
          <a:blip r:embed="rId2"/>
          <a:srcRect/>
          <a:stretch>
            <a:fillRect/>
          </a:stretch>
        </p:blipFill>
        <p:spPr bwMode="auto">
          <a:xfrm>
            <a:off x="5029200" y="1752600"/>
            <a:ext cx="4114800" cy="43434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914400" y="838200"/>
            <a:ext cx="7010400" cy="5433060"/>
          </a:xfrm>
          <a:prstGeom prst="rect">
            <a:avLst/>
          </a:prstGeom>
          <a:noFill/>
          <a:ln w="9525">
            <a:noFill/>
            <a:miter lim="800000"/>
            <a:headEnd/>
            <a:tailEnd/>
          </a:ln>
          <a:effectLst/>
        </p:spPr>
      </p:pic>
      <p:sp>
        <p:nvSpPr>
          <p:cNvPr id="6" name="Rectangle 5"/>
          <p:cNvSpPr/>
          <p:nvPr/>
        </p:nvSpPr>
        <p:spPr>
          <a:xfrm>
            <a:off x="2667000" y="228600"/>
            <a:ext cx="3817938" cy="584775"/>
          </a:xfrm>
          <a:prstGeom prst="rect">
            <a:avLst/>
          </a:prstGeom>
        </p:spPr>
        <p:txBody>
          <a:bodyPr wrap="square">
            <a:spAutoFit/>
          </a:bodyPr>
          <a:lstStyle/>
          <a:p>
            <a:pPr lvl="0"/>
            <a:r>
              <a:rPr lang="en-US" sz="3200" b="1" dirty="0" smtClean="0">
                <a:solidFill>
                  <a:srgbClr val="FF0000"/>
                </a:solidFill>
              </a:rPr>
              <a:t>Photo voltaic cell</a:t>
            </a:r>
            <a:endParaRPr lang="en-US" sz="3200" b="1"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rgbClr val="0070C0"/>
                </a:solidFill>
              </a:rPr>
              <a:t>Uses of PV CELLS</a:t>
            </a:r>
            <a:endParaRPr lang="en-US" sz="3200" b="1" dirty="0">
              <a:solidFill>
                <a:srgbClr val="0070C0"/>
              </a:solidFill>
            </a:endParaRPr>
          </a:p>
        </p:txBody>
      </p:sp>
      <p:sp>
        <p:nvSpPr>
          <p:cNvPr id="3" name="Content Placeholder 2"/>
          <p:cNvSpPr>
            <a:spLocks noGrp="1"/>
          </p:cNvSpPr>
          <p:nvPr>
            <p:ph idx="1"/>
          </p:nvPr>
        </p:nvSpPr>
        <p:spPr/>
        <p:txBody>
          <a:bodyPr/>
          <a:lstStyle/>
          <a:p>
            <a:r>
              <a:rPr lang="en-US" dirty="0" smtClean="0"/>
              <a:t>PV cells are used in </a:t>
            </a:r>
            <a:r>
              <a:rPr lang="en-US" b="1" i="1" dirty="0" smtClean="0"/>
              <a:t>calculators and watches. </a:t>
            </a:r>
          </a:p>
          <a:p>
            <a:r>
              <a:rPr lang="en-US" dirty="0" smtClean="0"/>
              <a:t>They also </a:t>
            </a:r>
            <a:r>
              <a:rPr lang="en-US" b="1" dirty="0" smtClean="0"/>
              <a:t>provide power to satellites, electric lights, </a:t>
            </a:r>
            <a:r>
              <a:rPr lang="en-US" dirty="0" smtClean="0"/>
              <a:t>and</a:t>
            </a:r>
          </a:p>
          <a:p>
            <a:r>
              <a:rPr lang="en-US" dirty="0" smtClean="0"/>
              <a:t> </a:t>
            </a:r>
            <a:r>
              <a:rPr lang="en-US" b="1" dirty="0" smtClean="0"/>
              <a:t>small electrical appliances such as radios and for water pumping, </a:t>
            </a:r>
          </a:p>
          <a:p>
            <a:r>
              <a:rPr lang="en-US" b="1" dirty="0" smtClean="0"/>
              <a:t>highway lighting, weather stations </a:t>
            </a:r>
            <a:r>
              <a:rPr lang="en-US" dirty="0" smtClean="0"/>
              <a:t>etc.</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6000" b="1" dirty="0" smtClean="0">
              <a:solidFill>
                <a:srgbClr val="FF3399"/>
              </a:solidFill>
            </a:endParaRPr>
          </a:p>
          <a:p>
            <a:pPr algn="ctr">
              <a:buNone/>
            </a:pPr>
            <a:endParaRPr lang="en-US" sz="6000" b="1" dirty="0" smtClean="0">
              <a:solidFill>
                <a:srgbClr val="FF3399"/>
              </a:solidFill>
            </a:endParaRPr>
          </a:p>
          <a:p>
            <a:pPr algn="ctr">
              <a:buNone/>
            </a:pPr>
            <a:r>
              <a:rPr lang="en-US" sz="6000" b="1" dirty="0" smtClean="0">
                <a:solidFill>
                  <a:srgbClr val="FF3399"/>
                </a:solidFill>
                <a:latin typeface="Bookman Old Style" pitchFamily="18" charset="0"/>
              </a:rPr>
              <a:t>__________________</a:t>
            </a:r>
          </a:p>
          <a:p>
            <a:pPr algn="ctr">
              <a:buNone/>
            </a:pPr>
            <a:r>
              <a:rPr lang="en-US" sz="6000" b="1" dirty="0" smtClean="0">
                <a:solidFill>
                  <a:srgbClr val="FF3399"/>
                </a:solidFill>
                <a:latin typeface="Bookman Old Style" pitchFamily="18" charset="0"/>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lnSpcReduction="10000"/>
          </a:bodyPr>
          <a:lstStyle/>
          <a:p>
            <a:r>
              <a:rPr lang="en-US" dirty="0"/>
              <a:t>Energy from the </a:t>
            </a:r>
            <a:r>
              <a:rPr lang="en-US" dirty="0" smtClean="0"/>
              <a:t>Sun evaporates </a:t>
            </a:r>
            <a:r>
              <a:rPr lang="en-US" dirty="0"/>
              <a:t>water from oceans, rivers and lakes</a:t>
            </a:r>
            <a:r>
              <a:rPr lang="en-US" dirty="0" smtClean="0"/>
              <a:t>, to </a:t>
            </a:r>
            <a:r>
              <a:rPr lang="en-US" dirty="0"/>
              <a:t>form clouds that turn into rain. </a:t>
            </a:r>
            <a:endParaRPr lang="en-US" dirty="0" smtClean="0"/>
          </a:p>
          <a:p>
            <a:r>
              <a:rPr lang="en-US" dirty="0" smtClean="0">
                <a:solidFill>
                  <a:srgbClr val="0070C0"/>
                </a:solidFill>
              </a:rPr>
              <a:t>Today’s fossil fuels </a:t>
            </a:r>
            <a:r>
              <a:rPr lang="en-US" dirty="0">
                <a:solidFill>
                  <a:srgbClr val="0070C0"/>
                </a:solidFill>
              </a:rPr>
              <a:t>were once the forests that grew in </a:t>
            </a:r>
            <a:r>
              <a:rPr lang="en-US" dirty="0" smtClean="0">
                <a:solidFill>
                  <a:srgbClr val="0070C0"/>
                </a:solidFill>
              </a:rPr>
              <a:t>prehistoric times </a:t>
            </a:r>
            <a:r>
              <a:rPr lang="en-US" dirty="0">
                <a:solidFill>
                  <a:srgbClr val="0070C0"/>
                </a:solidFill>
              </a:rPr>
              <a:t>due to the energy of the sun</a:t>
            </a:r>
            <a:r>
              <a:rPr lang="en-US" dirty="0" smtClean="0">
                <a:solidFill>
                  <a:srgbClr val="0070C0"/>
                </a:solidFill>
              </a:rPr>
              <a:t>.</a:t>
            </a:r>
          </a:p>
          <a:p>
            <a:r>
              <a:rPr lang="en-US" b="1" i="1" dirty="0"/>
              <a:t>Chemical energy, </a:t>
            </a:r>
            <a:r>
              <a:rPr lang="en-US" dirty="0"/>
              <a:t>contained in chemical </a:t>
            </a:r>
            <a:r>
              <a:rPr lang="en-US" dirty="0" smtClean="0"/>
              <a:t>compounds is </a:t>
            </a:r>
            <a:r>
              <a:rPr lang="en-US" b="1" i="1" dirty="0"/>
              <a:t>released when they are broken </a:t>
            </a:r>
            <a:r>
              <a:rPr lang="en-US" dirty="0" smtClean="0"/>
              <a:t>down by </a:t>
            </a:r>
            <a:r>
              <a:rPr lang="en-US" dirty="0"/>
              <a:t>animals in the presence of </a:t>
            </a:r>
            <a:r>
              <a:rPr lang="en-US" dirty="0" smtClean="0"/>
              <a:t>oxygen.</a:t>
            </a:r>
          </a:p>
          <a:p>
            <a:endParaRPr lang="en-US" dirty="0"/>
          </a:p>
        </p:txBody>
      </p:sp>
      <p:sp>
        <p:nvSpPr>
          <p:cNvPr id="4" name="TextBox 3"/>
          <p:cNvSpPr txBox="1"/>
          <p:nvPr/>
        </p:nvSpPr>
        <p:spPr>
          <a:xfrm>
            <a:off x="5937096" y="0"/>
            <a:ext cx="3206904" cy="523220"/>
          </a:xfrm>
          <a:prstGeom prst="rect">
            <a:avLst/>
          </a:prstGeom>
          <a:noFill/>
        </p:spPr>
        <p:txBody>
          <a:bodyPr wrap="none" rtlCol="0">
            <a:spAutoFit/>
          </a:bodyPr>
          <a:lstStyle/>
          <a:p>
            <a:r>
              <a:rPr lang="en-US" sz="2800" b="1" dirty="0" smtClean="0">
                <a:solidFill>
                  <a:srgbClr val="FF0000"/>
                </a:solidFill>
              </a:rPr>
              <a:t>Energy types &amp; Uses</a:t>
            </a:r>
            <a:endParaRPr lang="en-US" sz="2800"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81000" y="304800"/>
            <a:ext cx="8382000" cy="62865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525963"/>
          </a:xfrm>
        </p:spPr>
        <p:txBody>
          <a:bodyPr>
            <a:normAutofit fontScale="92500" lnSpcReduction="10000"/>
          </a:bodyPr>
          <a:lstStyle/>
          <a:p>
            <a:r>
              <a:rPr lang="en-US" b="1" dirty="0" smtClean="0"/>
              <a:t>Electrical energy </a:t>
            </a:r>
            <a:r>
              <a:rPr lang="en-US" dirty="0"/>
              <a:t>produced in several ways, powers transport</a:t>
            </a:r>
            <a:r>
              <a:rPr lang="en-US" dirty="0" smtClean="0"/>
              <a:t>, artificial </a:t>
            </a:r>
            <a:r>
              <a:rPr lang="en-US" dirty="0"/>
              <a:t>lighting, agriculture and industry.</a:t>
            </a:r>
          </a:p>
          <a:p>
            <a:r>
              <a:rPr lang="en-US" dirty="0"/>
              <a:t>This comes from </a:t>
            </a:r>
            <a:r>
              <a:rPr lang="en-US" b="1" dirty="0"/>
              <a:t>hydel power </a:t>
            </a:r>
            <a:r>
              <a:rPr lang="en-US" dirty="0"/>
              <a:t>based on </a:t>
            </a:r>
            <a:r>
              <a:rPr lang="en-US" dirty="0" smtClean="0"/>
              <a:t>the water </a:t>
            </a:r>
            <a:r>
              <a:rPr lang="en-US" dirty="0"/>
              <a:t>cycle that is powered by the sun’s </a:t>
            </a:r>
            <a:r>
              <a:rPr lang="en-US" dirty="0" smtClean="0"/>
              <a:t>energy that </a:t>
            </a:r>
            <a:r>
              <a:rPr lang="en-US" dirty="0"/>
              <a:t>supports evaporation, or </a:t>
            </a:r>
            <a:endParaRPr lang="en-US" dirty="0" smtClean="0"/>
          </a:p>
          <a:p>
            <a:r>
              <a:rPr lang="en-US" dirty="0" smtClean="0"/>
              <a:t>from </a:t>
            </a:r>
            <a:r>
              <a:rPr lang="en-US" b="1" dirty="0" smtClean="0"/>
              <a:t>thermal power </a:t>
            </a:r>
            <a:r>
              <a:rPr lang="en-US" dirty="0"/>
              <a:t>stations powered by fossil fuels</a:t>
            </a:r>
            <a:r>
              <a:rPr lang="en-US" dirty="0" smtClean="0"/>
              <a:t>.</a:t>
            </a:r>
          </a:p>
          <a:p>
            <a:r>
              <a:rPr lang="en-US" b="1" dirty="0" smtClean="0"/>
              <a:t> Nuclear energy </a:t>
            </a:r>
            <a:r>
              <a:rPr lang="en-US" dirty="0"/>
              <a:t>is held in the nucleus of an atom and </a:t>
            </a:r>
            <a:r>
              <a:rPr lang="en-US" dirty="0" smtClean="0"/>
              <a:t>is now </a:t>
            </a:r>
            <a:r>
              <a:rPr lang="en-US" dirty="0"/>
              <a:t>harnessed to develop electrical </a:t>
            </a:r>
            <a:r>
              <a:rPr lang="en-US" dirty="0" smtClean="0"/>
              <a:t>energy </a:t>
            </a:r>
            <a:endParaRPr lang="en-US" dirty="0"/>
          </a:p>
        </p:txBody>
      </p:sp>
      <p:sp>
        <p:nvSpPr>
          <p:cNvPr id="4" name="TextBox 3"/>
          <p:cNvSpPr txBox="1"/>
          <p:nvPr/>
        </p:nvSpPr>
        <p:spPr>
          <a:xfrm>
            <a:off x="5937096" y="0"/>
            <a:ext cx="3206904" cy="523220"/>
          </a:xfrm>
          <a:prstGeom prst="rect">
            <a:avLst/>
          </a:prstGeom>
          <a:noFill/>
        </p:spPr>
        <p:txBody>
          <a:bodyPr wrap="none" rtlCol="0">
            <a:spAutoFit/>
          </a:bodyPr>
          <a:lstStyle/>
          <a:p>
            <a:r>
              <a:rPr lang="en-US" sz="2800" b="1" dirty="0" smtClean="0">
                <a:solidFill>
                  <a:srgbClr val="FF0000"/>
                </a:solidFill>
              </a:rPr>
              <a:t>Energy types &amp; Uses</a:t>
            </a:r>
            <a:endParaRPr lang="en-US" sz="2800"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105400"/>
          </a:xfrm>
        </p:spPr>
        <p:txBody>
          <a:bodyPr>
            <a:normAutofit lnSpcReduction="10000"/>
          </a:bodyPr>
          <a:lstStyle/>
          <a:p>
            <a:r>
              <a:rPr lang="en-US" b="1" i="1" dirty="0"/>
              <a:t>We use energy </a:t>
            </a:r>
            <a:r>
              <a:rPr lang="en-US" dirty="0"/>
              <a:t>for household use, agriculture</a:t>
            </a:r>
            <a:r>
              <a:rPr lang="en-US" dirty="0" smtClean="0"/>
              <a:t>, production </a:t>
            </a:r>
            <a:r>
              <a:rPr lang="en-US" dirty="0"/>
              <a:t>of industrial goods and for </a:t>
            </a:r>
            <a:r>
              <a:rPr lang="en-US" dirty="0" smtClean="0"/>
              <a:t>running </a:t>
            </a:r>
            <a:r>
              <a:rPr lang="fr-FR" dirty="0" smtClean="0"/>
              <a:t>transport.</a:t>
            </a:r>
          </a:p>
          <a:p>
            <a:r>
              <a:rPr lang="fr-FR" dirty="0" smtClean="0"/>
              <a:t> </a:t>
            </a:r>
            <a:r>
              <a:rPr lang="fr-FR" dirty="0"/>
              <a:t>Modern </a:t>
            </a:r>
            <a:r>
              <a:rPr lang="fr-FR" b="1" dirty="0"/>
              <a:t>agriculture</a:t>
            </a:r>
            <a:r>
              <a:rPr lang="fr-FR" dirty="0"/>
              <a:t> uses </a:t>
            </a:r>
            <a:r>
              <a:rPr lang="fr-FR" dirty="0" smtClean="0"/>
              <a:t>chemical </a:t>
            </a:r>
            <a:r>
              <a:rPr lang="en-US" dirty="0" smtClean="0"/>
              <a:t>fertilizers</a:t>
            </a:r>
            <a:r>
              <a:rPr lang="en-US" dirty="0"/>
              <a:t>, which require large amounts of </a:t>
            </a:r>
            <a:r>
              <a:rPr lang="en-US" dirty="0" smtClean="0"/>
              <a:t>energy during their manufacture</a:t>
            </a:r>
            <a:r>
              <a:rPr lang="en-US" dirty="0"/>
              <a:t>.</a:t>
            </a:r>
          </a:p>
          <a:p>
            <a:r>
              <a:rPr lang="en-US" b="1" dirty="0" smtClean="0"/>
              <a:t>Industry</a:t>
            </a:r>
            <a:r>
              <a:rPr lang="en-US" dirty="0" smtClean="0"/>
              <a:t> uses energy to power </a:t>
            </a:r>
            <a:r>
              <a:rPr lang="en-US" b="1" dirty="0" smtClean="0"/>
              <a:t>manufacturing</a:t>
            </a:r>
            <a:r>
              <a:rPr lang="en-US" dirty="0" smtClean="0"/>
              <a:t> </a:t>
            </a:r>
            <a:r>
              <a:rPr lang="en-US" dirty="0"/>
              <a:t>units and the urban </a:t>
            </a:r>
            <a:r>
              <a:rPr lang="en-US" dirty="0" smtClean="0"/>
              <a:t>complexes that </a:t>
            </a:r>
            <a:r>
              <a:rPr lang="en-US" dirty="0"/>
              <a:t>support it</a:t>
            </a:r>
            <a:r>
              <a:rPr lang="en-US" dirty="0" smtClean="0"/>
              <a:t>.</a:t>
            </a:r>
          </a:p>
          <a:p>
            <a:r>
              <a:rPr lang="en-US" dirty="0"/>
              <a:t>Energy-demanding roads </a:t>
            </a:r>
            <a:r>
              <a:rPr lang="en-US" dirty="0" smtClean="0"/>
              <a:t>and railway lines, airlines for </a:t>
            </a:r>
            <a:r>
              <a:rPr lang="en-US" b="1" dirty="0" smtClean="0"/>
              <a:t>transportation.</a:t>
            </a:r>
            <a:endParaRPr lang="en-US" b="1" dirty="0"/>
          </a:p>
        </p:txBody>
      </p:sp>
      <p:sp>
        <p:nvSpPr>
          <p:cNvPr id="4" name="TextBox 3"/>
          <p:cNvSpPr txBox="1"/>
          <p:nvPr/>
        </p:nvSpPr>
        <p:spPr>
          <a:xfrm>
            <a:off x="5937096" y="0"/>
            <a:ext cx="3206904" cy="523220"/>
          </a:xfrm>
          <a:prstGeom prst="rect">
            <a:avLst/>
          </a:prstGeom>
          <a:noFill/>
        </p:spPr>
        <p:txBody>
          <a:bodyPr wrap="none" rtlCol="0">
            <a:spAutoFit/>
          </a:bodyPr>
          <a:lstStyle/>
          <a:p>
            <a:r>
              <a:rPr lang="en-US" sz="2800" b="1" dirty="0" smtClean="0">
                <a:solidFill>
                  <a:srgbClr val="FF0000"/>
                </a:solidFill>
              </a:rPr>
              <a:t>Energy types &amp; Uses</a:t>
            </a:r>
            <a:endParaRPr lang="en-US" sz="28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ctr">
              <a:buNone/>
            </a:pPr>
            <a:endParaRPr lang="en-US" sz="3600" b="1" dirty="0" smtClean="0"/>
          </a:p>
          <a:p>
            <a:pPr algn="ctr">
              <a:buNone/>
            </a:pPr>
            <a:r>
              <a:rPr lang="en-US" sz="3600" b="1" dirty="0" smtClean="0"/>
              <a:t>Video : </a:t>
            </a:r>
          </a:p>
          <a:p>
            <a:pPr algn="ctr">
              <a:buNone/>
            </a:pPr>
            <a:r>
              <a:rPr lang="en-US" sz="3600" b="1" dirty="0" smtClean="0"/>
              <a:t> </a:t>
            </a:r>
            <a:r>
              <a:rPr lang="en-US" sz="3600" b="1" dirty="0" smtClean="0"/>
              <a:t>FACTS ABOUT SUN – Solar Energy</a:t>
            </a:r>
            <a:endParaRPr lang="en-US" sz="36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1644</TotalTime>
  <Words>2288</Words>
  <Application>Microsoft Office PowerPoint</Application>
  <PresentationFormat>On-screen Show (4:3)</PresentationFormat>
  <Paragraphs>199</Paragraphs>
  <Slides>43</Slides>
  <Notes>10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2.3 ENERGY RESOURCES</vt:lpstr>
      <vt:lpstr>Energy types- Uses</vt:lpstr>
      <vt:lpstr>Slide 3</vt:lpstr>
      <vt:lpstr>The Sun PRIMARY SPURCE OF ENERGY</vt:lpstr>
      <vt:lpstr>Slide 5</vt:lpstr>
      <vt:lpstr>Slide 6</vt:lpstr>
      <vt:lpstr>Slide 7</vt:lpstr>
      <vt:lpstr>Slide 8</vt:lpstr>
      <vt:lpstr>Slide 9</vt:lpstr>
      <vt:lpstr>Problems Associated with energy resources</vt:lpstr>
      <vt:lpstr>Slide 11</vt:lpstr>
      <vt:lpstr>Slide 12</vt:lpstr>
      <vt:lpstr>Types of energy:  </vt:lpstr>
      <vt:lpstr>Energy resources</vt:lpstr>
      <vt:lpstr>Slide 15</vt:lpstr>
      <vt:lpstr>Slide 16</vt:lpstr>
      <vt:lpstr>Renewable energy resources</vt:lpstr>
      <vt:lpstr>Cap </vt:lpstr>
      <vt:lpstr>Slide 19</vt:lpstr>
      <vt:lpstr>Rickshaw</vt:lpstr>
      <vt:lpstr>Solar water heater</vt:lpstr>
      <vt:lpstr>Solar oven</vt:lpstr>
      <vt:lpstr>Energy Conservation </vt:lpstr>
      <vt:lpstr>What can you do to save electricity?</vt:lpstr>
      <vt:lpstr>Slide 25</vt:lpstr>
      <vt:lpstr>NTPC Ramagundam (Thermal power plant )</vt:lpstr>
      <vt:lpstr>Renewable energy Resources </vt:lpstr>
      <vt:lpstr>Hydroelectric Power  </vt:lpstr>
      <vt:lpstr>Slide 29</vt:lpstr>
      <vt:lpstr>Drawbacks of hydroelectric power…</vt:lpstr>
      <vt:lpstr>Slide 31</vt:lpstr>
      <vt:lpstr>SRISAILAM HYDRO ELECTIC POWER STATION </vt:lpstr>
      <vt:lpstr>Slide 33</vt:lpstr>
      <vt:lpstr>Solar energy: </vt:lpstr>
      <vt:lpstr>Solar heating for homes: </vt:lpstr>
      <vt:lpstr>Slide 36</vt:lpstr>
      <vt:lpstr>Slide 37</vt:lpstr>
      <vt:lpstr>Slide 38</vt:lpstr>
      <vt:lpstr>Slide 39</vt:lpstr>
      <vt:lpstr>PV cells</vt:lpstr>
      <vt:lpstr>Slide 41</vt:lpstr>
      <vt:lpstr>Uses of PV CELLS</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ENERGY RESOURCES</dc:title>
  <dc:creator>Windows User</dc:creator>
  <cp:lastModifiedBy>Windows User</cp:lastModifiedBy>
  <cp:revision>84</cp:revision>
  <dcterms:created xsi:type="dcterms:W3CDTF">2020-11-12T05:09:42Z</dcterms:created>
  <dcterms:modified xsi:type="dcterms:W3CDTF">2022-08-06T18:13:51Z</dcterms:modified>
</cp:coreProperties>
</file>